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794500" cy="9925050"/>
  <p:embeddedFontLst>
    <p:embeddedFont>
      <p:font typeface="Roboto"/>
      <p:regular r:id="rId36"/>
      <p:bold r:id="rId37"/>
      <p:italic r:id="rId38"/>
      <p:boldItalic r:id="rId39"/>
    </p:embeddedFont>
    <p:embeddedFont>
      <p:font typeface="Economica"/>
      <p:regular r:id="rId40"/>
      <p:bold r:id="rId41"/>
      <p:italic r:id="rId42"/>
      <p:boldItalic r:id="rId43"/>
    </p:embeddedFont>
    <p:embeddedFont>
      <p:font typeface="Caveat"/>
      <p:regular r:id="rId44"/>
      <p:bold r:id="rId45"/>
    </p:embeddedFont>
    <p:embeddedFont>
      <p:font typeface="Arial Narrow"/>
      <p:regular r:id="rId46"/>
      <p:bold r:id="rId47"/>
      <p:italic r:id="rId48"/>
      <p:boldItalic r:id="rId49"/>
    </p:embeddedFont>
    <p:embeddedFont>
      <p:font typeface="Tahoma"/>
      <p:regular r:id="rId50"/>
      <p:bold r:id="rId51"/>
    </p:embeddedFont>
    <p:embeddedFont>
      <p:font typeface="Roboto Condensed"/>
      <p:regular r:id="rId52"/>
      <p:bold r:id="rId53"/>
      <p:italic r:id="rId54"/>
      <p:boldItalic r:id="rId55"/>
    </p:embeddedFont>
    <p:embeddedFont>
      <p:font typeface="Roboto Condensed Light"/>
      <p:regular r:id="rId56"/>
      <p:bold r:id="rId57"/>
      <p:italic r:id="rId58"/>
      <p:boldItalic r:id="rId59"/>
    </p:embeddedFont>
    <p:embeddedFont>
      <p:font typeface="Merriweather"/>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000000"/>
          </p15:clr>
        </p15:guide>
        <p15:guide id="2" pos="2880">
          <p15:clr>
            <a:srgbClr val="000000"/>
          </p15:clr>
        </p15:guide>
      </p15:sldGuideLst>
    </p:ext>
    <p:ext uri="http://customooxmlschemas.google.com/">
      <go:slidesCustomData xmlns:go="http://customooxmlschemas.google.com/" r:id="rId64" roundtripDataSignature="AMtx7mi3LsrNFNBVV9YzeEshvFLzOLnOp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42747407-3FE7-4D5A-8809-206A67605857}">
  <a:tblStyle styleId="{42747407-3FE7-4D5A-8809-206A6760585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Economica-regular.fntdata"/><Relationship Id="rId42" Type="http://schemas.openxmlformats.org/officeDocument/2006/relationships/font" Target="fonts/Economica-italic.fntdata"/><Relationship Id="rId41" Type="http://schemas.openxmlformats.org/officeDocument/2006/relationships/font" Target="fonts/Economica-bold.fntdata"/><Relationship Id="rId44" Type="http://schemas.openxmlformats.org/officeDocument/2006/relationships/font" Target="fonts/Caveat-regular.fntdata"/><Relationship Id="rId43" Type="http://schemas.openxmlformats.org/officeDocument/2006/relationships/font" Target="fonts/Economica-boldItalic.fntdata"/><Relationship Id="rId46" Type="http://schemas.openxmlformats.org/officeDocument/2006/relationships/font" Target="fonts/ArialNarrow-regular.fntdata"/><Relationship Id="rId45" Type="http://schemas.openxmlformats.org/officeDocument/2006/relationships/font" Target="fonts/Cavea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ArialNarrow-italic.fntdata"/><Relationship Id="rId47" Type="http://schemas.openxmlformats.org/officeDocument/2006/relationships/font" Target="fonts/ArialNarrow-bold.fntdata"/><Relationship Id="rId49" Type="http://schemas.openxmlformats.org/officeDocument/2006/relationships/font" Target="fonts/ArialNarrow-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Roboto-bold.fntdata"/><Relationship Id="rId36" Type="http://schemas.openxmlformats.org/officeDocument/2006/relationships/font" Target="fonts/Roboto-regular.fntdata"/><Relationship Id="rId39" Type="http://schemas.openxmlformats.org/officeDocument/2006/relationships/font" Target="fonts/Roboto-boldItalic.fntdata"/><Relationship Id="rId38" Type="http://schemas.openxmlformats.org/officeDocument/2006/relationships/font" Target="fonts/Roboto-italic.fntdata"/><Relationship Id="rId62" Type="http://schemas.openxmlformats.org/officeDocument/2006/relationships/font" Target="fonts/Merriweather-italic.fntdata"/><Relationship Id="rId61" Type="http://schemas.openxmlformats.org/officeDocument/2006/relationships/font" Target="fonts/Merriweather-bold.fntdata"/><Relationship Id="rId20" Type="http://schemas.openxmlformats.org/officeDocument/2006/relationships/slide" Target="slides/slide14.xml"/><Relationship Id="rId64" Type="http://customschemas.google.com/relationships/presentationmetadata" Target="metadata"/><Relationship Id="rId63" Type="http://schemas.openxmlformats.org/officeDocument/2006/relationships/font" Target="fonts/Merriweather-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Merriweather-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Tahoma-bold.fntdata"/><Relationship Id="rId50" Type="http://schemas.openxmlformats.org/officeDocument/2006/relationships/font" Target="fonts/Tahoma-regular.fntdata"/><Relationship Id="rId53" Type="http://schemas.openxmlformats.org/officeDocument/2006/relationships/font" Target="fonts/RobotoCondensed-bold.fntdata"/><Relationship Id="rId52" Type="http://schemas.openxmlformats.org/officeDocument/2006/relationships/font" Target="fonts/RobotoCondensed-regular.fntdata"/><Relationship Id="rId11" Type="http://schemas.openxmlformats.org/officeDocument/2006/relationships/slide" Target="slides/slide5.xml"/><Relationship Id="rId55" Type="http://schemas.openxmlformats.org/officeDocument/2006/relationships/font" Target="fonts/RobotoCondensed-boldItalic.fntdata"/><Relationship Id="rId10" Type="http://schemas.openxmlformats.org/officeDocument/2006/relationships/slide" Target="slides/slide4.xml"/><Relationship Id="rId54" Type="http://schemas.openxmlformats.org/officeDocument/2006/relationships/font" Target="fonts/RobotoCondensed-italic.fntdata"/><Relationship Id="rId13" Type="http://schemas.openxmlformats.org/officeDocument/2006/relationships/slide" Target="slides/slide7.xml"/><Relationship Id="rId57" Type="http://schemas.openxmlformats.org/officeDocument/2006/relationships/font" Target="fonts/RobotoCondensedLight-bold.fntdata"/><Relationship Id="rId12" Type="http://schemas.openxmlformats.org/officeDocument/2006/relationships/slide" Target="slides/slide6.xml"/><Relationship Id="rId56" Type="http://schemas.openxmlformats.org/officeDocument/2006/relationships/font" Target="fonts/RobotoCondensedLight-regular.fntdata"/><Relationship Id="rId15" Type="http://schemas.openxmlformats.org/officeDocument/2006/relationships/slide" Target="slides/slide9.xml"/><Relationship Id="rId59" Type="http://schemas.openxmlformats.org/officeDocument/2006/relationships/font" Target="fonts/RobotoCondensedLight-boldItalic.fntdata"/><Relationship Id="rId14" Type="http://schemas.openxmlformats.org/officeDocument/2006/relationships/slide" Target="slides/slide8.xml"/><Relationship Id="rId58" Type="http://schemas.openxmlformats.org/officeDocument/2006/relationships/font" Target="fonts/RobotoCondensedLight-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533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1" i="1" sz="28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SzPts val="1400"/>
              <a:buNone/>
              <a:defRPr b="1" i="1" sz="2800" u="none" cap="none" strike="noStrike">
                <a:solidFill>
                  <a:srgbClr val="000000"/>
                </a:solidFill>
                <a:latin typeface="Tahoma"/>
                <a:ea typeface="Tahoma"/>
                <a:cs typeface="Tahoma"/>
                <a:sym typeface="Tahoma"/>
              </a:defRPr>
            </a:lvl2pPr>
            <a:lvl3pPr lvl="2" marR="0" rtl="0" algn="l">
              <a:lnSpc>
                <a:spcPct val="100000"/>
              </a:lnSpc>
              <a:spcBef>
                <a:spcPts val="0"/>
              </a:spcBef>
              <a:spcAft>
                <a:spcPts val="0"/>
              </a:spcAft>
              <a:buSzPts val="1400"/>
              <a:buNone/>
              <a:defRPr b="1" i="1" sz="2800" u="none" cap="none" strike="noStrike">
                <a:solidFill>
                  <a:srgbClr val="000000"/>
                </a:solidFill>
                <a:latin typeface="Tahoma"/>
                <a:ea typeface="Tahoma"/>
                <a:cs typeface="Tahoma"/>
                <a:sym typeface="Tahoma"/>
              </a:defRPr>
            </a:lvl3pPr>
            <a:lvl4pPr lvl="3" marR="0" rtl="0" algn="l">
              <a:lnSpc>
                <a:spcPct val="100000"/>
              </a:lnSpc>
              <a:spcBef>
                <a:spcPts val="0"/>
              </a:spcBef>
              <a:spcAft>
                <a:spcPts val="0"/>
              </a:spcAft>
              <a:buSzPts val="1400"/>
              <a:buNone/>
              <a:defRPr b="1" i="1" sz="2800" u="none" cap="none" strike="noStrike">
                <a:solidFill>
                  <a:srgbClr val="000000"/>
                </a:solidFill>
                <a:latin typeface="Tahoma"/>
                <a:ea typeface="Tahoma"/>
                <a:cs typeface="Tahoma"/>
                <a:sym typeface="Tahoma"/>
              </a:defRPr>
            </a:lvl4pPr>
            <a:lvl5pPr lvl="4" marR="0" rtl="0" algn="l">
              <a:lnSpc>
                <a:spcPct val="100000"/>
              </a:lnSpc>
              <a:spcBef>
                <a:spcPts val="0"/>
              </a:spcBef>
              <a:spcAft>
                <a:spcPts val="0"/>
              </a:spcAft>
              <a:buSzPts val="1400"/>
              <a:buNone/>
              <a:defRPr b="1" i="1" sz="2800" u="none" cap="none" strike="noStrike">
                <a:solidFill>
                  <a:srgbClr val="000000"/>
                </a:solidFill>
                <a:latin typeface="Tahoma"/>
                <a:ea typeface="Tahoma"/>
                <a:cs typeface="Tahoma"/>
                <a:sym typeface="Tahoma"/>
              </a:defRPr>
            </a:lvl5pPr>
            <a:lvl6pPr lvl="5" marR="0" rtl="0" algn="l">
              <a:lnSpc>
                <a:spcPct val="100000"/>
              </a:lnSpc>
              <a:spcBef>
                <a:spcPts val="0"/>
              </a:spcBef>
              <a:spcAft>
                <a:spcPts val="0"/>
              </a:spcAft>
              <a:buSzPts val="1400"/>
              <a:buNone/>
              <a:defRPr b="1" i="1" sz="2800" u="none" cap="none" strike="noStrike">
                <a:solidFill>
                  <a:srgbClr val="000000"/>
                </a:solidFill>
                <a:latin typeface="Tahoma"/>
                <a:ea typeface="Tahoma"/>
                <a:cs typeface="Tahoma"/>
                <a:sym typeface="Tahoma"/>
              </a:defRPr>
            </a:lvl6pPr>
            <a:lvl7pPr lvl="6" marR="0" rtl="0" algn="l">
              <a:lnSpc>
                <a:spcPct val="100000"/>
              </a:lnSpc>
              <a:spcBef>
                <a:spcPts val="0"/>
              </a:spcBef>
              <a:spcAft>
                <a:spcPts val="0"/>
              </a:spcAft>
              <a:buSzPts val="1400"/>
              <a:buNone/>
              <a:defRPr b="1" i="1" sz="2800" u="none" cap="none" strike="noStrike">
                <a:solidFill>
                  <a:srgbClr val="000000"/>
                </a:solidFill>
                <a:latin typeface="Tahoma"/>
                <a:ea typeface="Tahoma"/>
                <a:cs typeface="Tahoma"/>
                <a:sym typeface="Tahoma"/>
              </a:defRPr>
            </a:lvl7pPr>
            <a:lvl8pPr lvl="7" marR="0" rtl="0" algn="l">
              <a:lnSpc>
                <a:spcPct val="100000"/>
              </a:lnSpc>
              <a:spcBef>
                <a:spcPts val="0"/>
              </a:spcBef>
              <a:spcAft>
                <a:spcPts val="0"/>
              </a:spcAft>
              <a:buSzPts val="1400"/>
              <a:buNone/>
              <a:defRPr b="1" i="1" sz="2800" u="none" cap="none" strike="noStrike">
                <a:solidFill>
                  <a:srgbClr val="000000"/>
                </a:solidFill>
                <a:latin typeface="Tahoma"/>
                <a:ea typeface="Tahoma"/>
                <a:cs typeface="Tahoma"/>
                <a:sym typeface="Tahoma"/>
              </a:defRPr>
            </a:lvl8pPr>
            <a:lvl9pPr lvl="8" marR="0" rtl="0" algn="l">
              <a:lnSpc>
                <a:spcPct val="100000"/>
              </a:lnSpc>
              <a:spcBef>
                <a:spcPts val="0"/>
              </a:spcBef>
              <a:spcAft>
                <a:spcPts val="0"/>
              </a:spcAft>
              <a:buSzPts val="1400"/>
              <a:buNone/>
              <a:defRPr b="1" i="1" sz="2800" u="none" cap="none" strike="noStrike">
                <a:solidFill>
                  <a:srgbClr val="000000"/>
                </a:solidFill>
                <a:latin typeface="Tahoma"/>
                <a:ea typeface="Tahoma"/>
                <a:cs typeface="Tahoma"/>
                <a:sym typeface="Tahoma"/>
              </a:defRPr>
            </a:lvl9pPr>
          </a:lstStyle>
          <a:p/>
        </p:txBody>
      </p:sp>
      <p:sp>
        <p:nvSpPr>
          <p:cNvPr id="4" name="Google Shape;4;n"/>
          <p:cNvSpPr txBox="1"/>
          <p:nvPr>
            <p:ph idx="10" type="dt"/>
          </p:nvPr>
        </p:nvSpPr>
        <p:spPr>
          <a:xfrm>
            <a:off x="3886200" y="0"/>
            <a:ext cx="2895600" cy="533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1" i="1" sz="28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SzPts val="1400"/>
              <a:buNone/>
              <a:defRPr b="1" i="1" sz="2800" u="none" cap="none" strike="noStrike">
                <a:solidFill>
                  <a:srgbClr val="000000"/>
                </a:solidFill>
                <a:latin typeface="Tahoma"/>
                <a:ea typeface="Tahoma"/>
                <a:cs typeface="Tahoma"/>
                <a:sym typeface="Tahoma"/>
              </a:defRPr>
            </a:lvl2pPr>
            <a:lvl3pPr lvl="2" marR="0" rtl="0" algn="l">
              <a:lnSpc>
                <a:spcPct val="100000"/>
              </a:lnSpc>
              <a:spcBef>
                <a:spcPts val="0"/>
              </a:spcBef>
              <a:spcAft>
                <a:spcPts val="0"/>
              </a:spcAft>
              <a:buSzPts val="1400"/>
              <a:buNone/>
              <a:defRPr b="1" i="1" sz="2800" u="none" cap="none" strike="noStrike">
                <a:solidFill>
                  <a:srgbClr val="000000"/>
                </a:solidFill>
                <a:latin typeface="Tahoma"/>
                <a:ea typeface="Tahoma"/>
                <a:cs typeface="Tahoma"/>
                <a:sym typeface="Tahoma"/>
              </a:defRPr>
            </a:lvl3pPr>
            <a:lvl4pPr lvl="3" marR="0" rtl="0" algn="l">
              <a:lnSpc>
                <a:spcPct val="100000"/>
              </a:lnSpc>
              <a:spcBef>
                <a:spcPts val="0"/>
              </a:spcBef>
              <a:spcAft>
                <a:spcPts val="0"/>
              </a:spcAft>
              <a:buSzPts val="1400"/>
              <a:buNone/>
              <a:defRPr b="1" i="1" sz="2800" u="none" cap="none" strike="noStrike">
                <a:solidFill>
                  <a:srgbClr val="000000"/>
                </a:solidFill>
                <a:latin typeface="Tahoma"/>
                <a:ea typeface="Tahoma"/>
                <a:cs typeface="Tahoma"/>
                <a:sym typeface="Tahoma"/>
              </a:defRPr>
            </a:lvl4pPr>
            <a:lvl5pPr lvl="4" marR="0" rtl="0" algn="l">
              <a:lnSpc>
                <a:spcPct val="100000"/>
              </a:lnSpc>
              <a:spcBef>
                <a:spcPts val="0"/>
              </a:spcBef>
              <a:spcAft>
                <a:spcPts val="0"/>
              </a:spcAft>
              <a:buSzPts val="1400"/>
              <a:buNone/>
              <a:defRPr b="1" i="1" sz="2800" u="none" cap="none" strike="noStrike">
                <a:solidFill>
                  <a:srgbClr val="000000"/>
                </a:solidFill>
                <a:latin typeface="Tahoma"/>
                <a:ea typeface="Tahoma"/>
                <a:cs typeface="Tahoma"/>
                <a:sym typeface="Tahoma"/>
              </a:defRPr>
            </a:lvl5pPr>
            <a:lvl6pPr lvl="5" marR="0" rtl="0" algn="l">
              <a:lnSpc>
                <a:spcPct val="100000"/>
              </a:lnSpc>
              <a:spcBef>
                <a:spcPts val="0"/>
              </a:spcBef>
              <a:spcAft>
                <a:spcPts val="0"/>
              </a:spcAft>
              <a:buSzPts val="1400"/>
              <a:buNone/>
              <a:defRPr b="1" i="1" sz="2800" u="none" cap="none" strike="noStrike">
                <a:solidFill>
                  <a:srgbClr val="000000"/>
                </a:solidFill>
                <a:latin typeface="Tahoma"/>
                <a:ea typeface="Tahoma"/>
                <a:cs typeface="Tahoma"/>
                <a:sym typeface="Tahoma"/>
              </a:defRPr>
            </a:lvl6pPr>
            <a:lvl7pPr lvl="6" marR="0" rtl="0" algn="l">
              <a:lnSpc>
                <a:spcPct val="100000"/>
              </a:lnSpc>
              <a:spcBef>
                <a:spcPts val="0"/>
              </a:spcBef>
              <a:spcAft>
                <a:spcPts val="0"/>
              </a:spcAft>
              <a:buSzPts val="1400"/>
              <a:buNone/>
              <a:defRPr b="1" i="1" sz="2800" u="none" cap="none" strike="noStrike">
                <a:solidFill>
                  <a:srgbClr val="000000"/>
                </a:solidFill>
                <a:latin typeface="Tahoma"/>
                <a:ea typeface="Tahoma"/>
                <a:cs typeface="Tahoma"/>
                <a:sym typeface="Tahoma"/>
              </a:defRPr>
            </a:lvl7pPr>
            <a:lvl8pPr lvl="7" marR="0" rtl="0" algn="l">
              <a:lnSpc>
                <a:spcPct val="100000"/>
              </a:lnSpc>
              <a:spcBef>
                <a:spcPts val="0"/>
              </a:spcBef>
              <a:spcAft>
                <a:spcPts val="0"/>
              </a:spcAft>
              <a:buSzPts val="1400"/>
              <a:buNone/>
              <a:defRPr b="1" i="1" sz="2800" u="none" cap="none" strike="noStrike">
                <a:solidFill>
                  <a:srgbClr val="000000"/>
                </a:solidFill>
                <a:latin typeface="Tahoma"/>
                <a:ea typeface="Tahoma"/>
                <a:cs typeface="Tahoma"/>
                <a:sym typeface="Tahoma"/>
              </a:defRPr>
            </a:lvl8pPr>
            <a:lvl9pPr lvl="8" marR="0" rtl="0" algn="l">
              <a:lnSpc>
                <a:spcPct val="100000"/>
              </a:lnSpc>
              <a:spcBef>
                <a:spcPts val="0"/>
              </a:spcBef>
              <a:spcAft>
                <a:spcPts val="0"/>
              </a:spcAft>
              <a:buSzPts val="1400"/>
              <a:buNone/>
              <a:defRPr b="1" i="1" sz="2800" u="none" cap="none" strike="noStrike">
                <a:solidFill>
                  <a:srgbClr val="000000"/>
                </a:solidFill>
                <a:latin typeface="Tahoma"/>
                <a:ea typeface="Tahoma"/>
                <a:cs typeface="Tahoma"/>
                <a:sym typeface="Tahoma"/>
              </a:defRPr>
            </a:lvl9pPr>
          </a:lstStyle>
          <a:p/>
        </p:txBody>
      </p:sp>
      <p:sp>
        <p:nvSpPr>
          <p:cNvPr id="5" name="Google Shape;5;n"/>
          <p:cNvSpPr/>
          <p:nvPr>
            <p:ph idx="3" type="sldImg"/>
          </p:nvPr>
        </p:nvSpPr>
        <p:spPr>
          <a:xfrm>
            <a:off x="71967" y="762000"/>
            <a:ext cx="6637800" cy="3733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914400" y="4724400"/>
            <a:ext cx="4953000" cy="4419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9448800"/>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2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1" i="1" sz="2800" u="none" cap="none" strike="noStrike">
                <a:solidFill>
                  <a:srgbClr val="000000"/>
                </a:solidFill>
                <a:latin typeface="Tahoma"/>
                <a:ea typeface="Tahoma"/>
                <a:cs typeface="Tahoma"/>
                <a:sym typeface="Tahoma"/>
              </a:defRPr>
            </a:lvl2pPr>
            <a:lvl3pPr lvl="2" marR="0" rtl="0" algn="l">
              <a:lnSpc>
                <a:spcPct val="100000"/>
              </a:lnSpc>
              <a:spcBef>
                <a:spcPts val="0"/>
              </a:spcBef>
              <a:spcAft>
                <a:spcPts val="0"/>
              </a:spcAft>
              <a:buSzPts val="1400"/>
              <a:buNone/>
              <a:defRPr b="1" i="1" sz="2800" u="none" cap="none" strike="noStrike">
                <a:solidFill>
                  <a:srgbClr val="000000"/>
                </a:solidFill>
                <a:latin typeface="Tahoma"/>
                <a:ea typeface="Tahoma"/>
                <a:cs typeface="Tahoma"/>
                <a:sym typeface="Tahoma"/>
              </a:defRPr>
            </a:lvl3pPr>
            <a:lvl4pPr lvl="3" marR="0" rtl="0" algn="l">
              <a:lnSpc>
                <a:spcPct val="100000"/>
              </a:lnSpc>
              <a:spcBef>
                <a:spcPts val="0"/>
              </a:spcBef>
              <a:spcAft>
                <a:spcPts val="0"/>
              </a:spcAft>
              <a:buSzPts val="1400"/>
              <a:buNone/>
              <a:defRPr b="1" i="1" sz="2800" u="none" cap="none" strike="noStrike">
                <a:solidFill>
                  <a:srgbClr val="000000"/>
                </a:solidFill>
                <a:latin typeface="Tahoma"/>
                <a:ea typeface="Tahoma"/>
                <a:cs typeface="Tahoma"/>
                <a:sym typeface="Tahoma"/>
              </a:defRPr>
            </a:lvl4pPr>
            <a:lvl5pPr lvl="4" marR="0" rtl="0" algn="l">
              <a:lnSpc>
                <a:spcPct val="100000"/>
              </a:lnSpc>
              <a:spcBef>
                <a:spcPts val="0"/>
              </a:spcBef>
              <a:spcAft>
                <a:spcPts val="0"/>
              </a:spcAft>
              <a:buSzPts val="1400"/>
              <a:buNone/>
              <a:defRPr b="1" i="1" sz="2800" u="none" cap="none" strike="noStrike">
                <a:solidFill>
                  <a:srgbClr val="000000"/>
                </a:solidFill>
                <a:latin typeface="Tahoma"/>
                <a:ea typeface="Tahoma"/>
                <a:cs typeface="Tahoma"/>
                <a:sym typeface="Tahoma"/>
              </a:defRPr>
            </a:lvl5pPr>
            <a:lvl6pPr lvl="5" marR="0" rtl="0" algn="l">
              <a:lnSpc>
                <a:spcPct val="100000"/>
              </a:lnSpc>
              <a:spcBef>
                <a:spcPts val="0"/>
              </a:spcBef>
              <a:spcAft>
                <a:spcPts val="0"/>
              </a:spcAft>
              <a:buSzPts val="1400"/>
              <a:buNone/>
              <a:defRPr b="1" i="1" sz="2800" u="none" cap="none" strike="noStrike">
                <a:solidFill>
                  <a:srgbClr val="000000"/>
                </a:solidFill>
                <a:latin typeface="Tahoma"/>
                <a:ea typeface="Tahoma"/>
                <a:cs typeface="Tahoma"/>
                <a:sym typeface="Tahoma"/>
              </a:defRPr>
            </a:lvl6pPr>
            <a:lvl7pPr lvl="6" marR="0" rtl="0" algn="l">
              <a:lnSpc>
                <a:spcPct val="100000"/>
              </a:lnSpc>
              <a:spcBef>
                <a:spcPts val="0"/>
              </a:spcBef>
              <a:spcAft>
                <a:spcPts val="0"/>
              </a:spcAft>
              <a:buSzPts val="1400"/>
              <a:buNone/>
              <a:defRPr b="1" i="1" sz="2800" u="none" cap="none" strike="noStrike">
                <a:solidFill>
                  <a:srgbClr val="000000"/>
                </a:solidFill>
                <a:latin typeface="Tahoma"/>
                <a:ea typeface="Tahoma"/>
                <a:cs typeface="Tahoma"/>
                <a:sym typeface="Tahoma"/>
              </a:defRPr>
            </a:lvl7pPr>
            <a:lvl8pPr lvl="7" marR="0" rtl="0" algn="l">
              <a:lnSpc>
                <a:spcPct val="100000"/>
              </a:lnSpc>
              <a:spcBef>
                <a:spcPts val="0"/>
              </a:spcBef>
              <a:spcAft>
                <a:spcPts val="0"/>
              </a:spcAft>
              <a:buSzPts val="1400"/>
              <a:buNone/>
              <a:defRPr b="1" i="1" sz="2800" u="none" cap="none" strike="noStrike">
                <a:solidFill>
                  <a:srgbClr val="000000"/>
                </a:solidFill>
                <a:latin typeface="Tahoma"/>
                <a:ea typeface="Tahoma"/>
                <a:cs typeface="Tahoma"/>
                <a:sym typeface="Tahoma"/>
              </a:defRPr>
            </a:lvl8pPr>
            <a:lvl9pPr lvl="8" marR="0" rtl="0" algn="l">
              <a:lnSpc>
                <a:spcPct val="100000"/>
              </a:lnSpc>
              <a:spcBef>
                <a:spcPts val="0"/>
              </a:spcBef>
              <a:spcAft>
                <a:spcPts val="0"/>
              </a:spcAft>
              <a:buSzPts val="1400"/>
              <a:buNone/>
              <a:defRPr b="1" i="1" sz="2800" u="none" cap="none" strike="noStrike">
                <a:solidFill>
                  <a:srgbClr val="000000"/>
                </a:solidFill>
                <a:latin typeface="Tahoma"/>
                <a:ea typeface="Tahoma"/>
                <a:cs typeface="Tahoma"/>
                <a:sym typeface="Tahoma"/>
              </a:defRPr>
            </a:lvl9pPr>
          </a:lstStyle>
          <a:p/>
        </p:txBody>
      </p:sp>
      <p:sp>
        <p:nvSpPr>
          <p:cNvPr id="8" name="Google Shape;8;n"/>
          <p:cNvSpPr txBox="1"/>
          <p:nvPr>
            <p:ph idx="12" type="sldNum"/>
          </p:nvPr>
        </p:nvSpPr>
        <p:spPr>
          <a:xfrm>
            <a:off x="3886200" y="9448800"/>
            <a:ext cx="28956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s-ES" sz="1200" u="none" cap="none" strike="noStrike">
                <a:solidFill>
                  <a:srgbClr val="000000"/>
                </a:solidFill>
                <a:latin typeface="Times New Roman"/>
                <a:ea typeface="Times New Roman"/>
                <a:cs typeface="Times New Roman"/>
                <a:sym typeface="Times New Roman"/>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onografias.com/trabajos5/sisope/sisope.shtml" TargetMode="External"/><Relationship Id="rId3" Type="http://schemas.openxmlformats.org/officeDocument/2006/relationships/hyperlink" Target="https://www.monografias.com/Computacion/Redes/"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73a3f77dbd_0_1106:notes"/>
          <p:cNvSpPr/>
          <p:nvPr>
            <p:ph idx="2" type="sldImg"/>
          </p:nvPr>
        </p:nvSpPr>
        <p:spPr>
          <a:xfrm>
            <a:off x="71967" y="762000"/>
            <a:ext cx="6637800" cy="3733800"/>
          </a:xfrm>
          <a:custGeom>
            <a:rect b="b" l="l" r="r" t="t"/>
            <a:pathLst>
              <a:path extrusionOk="0" h="120000" w="120000">
                <a:moveTo>
                  <a:pt x="0" y="0"/>
                </a:moveTo>
                <a:lnTo>
                  <a:pt x="120000" y="0"/>
                </a:lnTo>
                <a:lnTo>
                  <a:pt x="120000" y="120000"/>
                </a:lnTo>
                <a:lnTo>
                  <a:pt x="0" y="120000"/>
                </a:lnTo>
                <a:close/>
              </a:path>
            </a:pathLst>
          </a:custGeom>
        </p:spPr>
      </p:sp>
      <p:sp>
        <p:nvSpPr>
          <p:cNvPr id="66" name="Google Shape;66;g73a3f77dbd_0_1106:notes"/>
          <p:cNvSpPr txBox="1"/>
          <p:nvPr>
            <p:ph idx="1" type="body"/>
          </p:nvPr>
        </p:nvSpPr>
        <p:spPr>
          <a:xfrm>
            <a:off x="914400" y="4724400"/>
            <a:ext cx="4953000" cy="4419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 name="Google Shape;67;g73a3f77dbd_0_1106:notes"/>
          <p:cNvSpPr txBox="1"/>
          <p:nvPr>
            <p:ph idx="12" type="sldNum"/>
          </p:nvPr>
        </p:nvSpPr>
        <p:spPr>
          <a:xfrm>
            <a:off x="3886200" y="9448800"/>
            <a:ext cx="28956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imes New Roman"/>
              <a:buNone/>
            </a:pPr>
            <a:fld id="{00000000-1234-1234-1234-123412341234}" type="slidenum">
              <a:rPr lang="es-ES"/>
              <a:t>‹#›</a:t>
            </a:fld>
            <a:endParaRPr sz="1400">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73a3f77dbd_0_3162:notes"/>
          <p:cNvSpPr/>
          <p:nvPr>
            <p:ph idx="2" type="sldImg"/>
          </p:nvPr>
        </p:nvSpPr>
        <p:spPr>
          <a:xfrm>
            <a:off x="71967" y="762000"/>
            <a:ext cx="6637800" cy="37338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73a3f77dbd_0_3162:notes"/>
          <p:cNvSpPr txBox="1"/>
          <p:nvPr>
            <p:ph idx="1" type="body"/>
          </p:nvPr>
        </p:nvSpPr>
        <p:spPr>
          <a:xfrm>
            <a:off x="914400" y="4724400"/>
            <a:ext cx="4953000" cy="4419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g73a3f77dbd_0_3162:notes"/>
          <p:cNvSpPr txBox="1"/>
          <p:nvPr>
            <p:ph idx="12" type="sldNum"/>
          </p:nvPr>
        </p:nvSpPr>
        <p:spPr>
          <a:xfrm>
            <a:off x="3886200" y="9448800"/>
            <a:ext cx="28956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sz="1400">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73a3f77dbd_0_3205:notes"/>
          <p:cNvSpPr/>
          <p:nvPr>
            <p:ph idx="2" type="sldImg"/>
          </p:nvPr>
        </p:nvSpPr>
        <p:spPr>
          <a:xfrm>
            <a:off x="71967" y="762000"/>
            <a:ext cx="6637800" cy="37338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73a3f77dbd_0_3205:notes"/>
          <p:cNvSpPr txBox="1"/>
          <p:nvPr>
            <p:ph idx="1" type="body"/>
          </p:nvPr>
        </p:nvSpPr>
        <p:spPr>
          <a:xfrm>
            <a:off x="914400" y="4724400"/>
            <a:ext cx="4953000" cy="4419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g73a3f77dbd_0_3205:notes"/>
          <p:cNvSpPr txBox="1"/>
          <p:nvPr>
            <p:ph idx="12" type="sldNum"/>
          </p:nvPr>
        </p:nvSpPr>
        <p:spPr>
          <a:xfrm>
            <a:off x="3886200" y="9448800"/>
            <a:ext cx="28956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imes New Roman"/>
              <a:buNone/>
            </a:pPr>
            <a:fld id="{00000000-1234-1234-1234-123412341234}" type="slidenum">
              <a:rPr lang="es-ES"/>
              <a:t>‹#›</a:t>
            </a:fld>
            <a:endParaRPr sz="1400">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73bf2f9c05_0_38:notes"/>
          <p:cNvSpPr/>
          <p:nvPr>
            <p:ph idx="2" type="sldImg"/>
          </p:nvPr>
        </p:nvSpPr>
        <p:spPr>
          <a:xfrm>
            <a:off x="71967" y="762000"/>
            <a:ext cx="6637800" cy="37338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73bf2f9c05_0_38:notes"/>
          <p:cNvSpPr txBox="1"/>
          <p:nvPr>
            <p:ph idx="1" type="body"/>
          </p:nvPr>
        </p:nvSpPr>
        <p:spPr>
          <a:xfrm>
            <a:off x="914400" y="4724400"/>
            <a:ext cx="4953000" cy="4419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g73bf2f9c05_0_38:notes"/>
          <p:cNvSpPr txBox="1"/>
          <p:nvPr>
            <p:ph idx="12" type="sldNum"/>
          </p:nvPr>
        </p:nvSpPr>
        <p:spPr>
          <a:xfrm>
            <a:off x="3886200" y="9448800"/>
            <a:ext cx="28956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imes New Roman"/>
              <a:buNone/>
            </a:pPr>
            <a:fld id="{00000000-1234-1234-1234-123412341234}" type="slidenum">
              <a:rPr lang="es-ES"/>
              <a:t>‹#›</a:t>
            </a:fld>
            <a:endParaRPr sz="1400">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73a3f77dbd_0_3758:notes"/>
          <p:cNvSpPr/>
          <p:nvPr>
            <p:ph idx="2" type="sldImg"/>
          </p:nvPr>
        </p:nvSpPr>
        <p:spPr>
          <a:xfrm>
            <a:off x="71967" y="762000"/>
            <a:ext cx="6637800" cy="37338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73a3f77dbd_0_3758:notes"/>
          <p:cNvSpPr txBox="1"/>
          <p:nvPr>
            <p:ph idx="1" type="body"/>
          </p:nvPr>
        </p:nvSpPr>
        <p:spPr>
          <a:xfrm>
            <a:off x="914400" y="4724400"/>
            <a:ext cx="4953000" cy="4419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g73a3f77dbd_0_3758:notes"/>
          <p:cNvSpPr txBox="1"/>
          <p:nvPr>
            <p:ph idx="12" type="sldNum"/>
          </p:nvPr>
        </p:nvSpPr>
        <p:spPr>
          <a:xfrm>
            <a:off x="3886200" y="9448800"/>
            <a:ext cx="28956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imes New Roman"/>
              <a:buNone/>
            </a:pPr>
            <a:fld id="{00000000-1234-1234-1234-123412341234}" type="slidenum">
              <a:rPr lang="es-ES"/>
              <a:t>‹#›</a:t>
            </a:fld>
            <a:endParaRPr sz="1400">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74c97a9b08_0_60:notes"/>
          <p:cNvSpPr/>
          <p:nvPr>
            <p:ph idx="2" type="sldImg"/>
          </p:nvPr>
        </p:nvSpPr>
        <p:spPr>
          <a:xfrm>
            <a:off x="71967" y="762000"/>
            <a:ext cx="6637800" cy="37338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74c97a9b08_0_60:notes"/>
          <p:cNvSpPr txBox="1"/>
          <p:nvPr>
            <p:ph idx="1" type="body"/>
          </p:nvPr>
        </p:nvSpPr>
        <p:spPr>
          <a:xfrm>
            <a:off x="914400" y="4724400"/>
            <a:ext cx="4953000" cy="4419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ES"/>
              <a:t>es un tipo abstracto de datos que permite detener o dejar “pasar” un proceso dependiendo del valor de su contador interno</a:t>
            </a:r>
            <a:endParaRPr/>
          </a:p>
        </p:txBody>
      </p:sp>
      <p:sp>
        <p:nvSpPr>
          <p:cNvPr id="297" name="Google Shape;297;g74c97a9b08_0_60:notes"/>
          <p:cNvSpPr txBox="1"/>
          <p:nvPr>
            <p:ph idx="12" type="sldNum"/>
          </p:nvPr>
        </p:nvSpPr>
        <p:spPr>
          <a:xfrm>
            <a:off x="3886200" y="9448800"/>
            <a:ext cx="28956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imes New Roman"/>
              <a:buNone/>
            </a:pPr>
            <a:fld id="{00000000-1234-1234-1234-123412341234}" type="slidenum">
              <a:rPr lang="es-ES"/>
              <a:t>‹#›</a:t>
            </a:fld>
            <a:endParaRPr sz="1400">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73bf2f9c05_0_11:notes"/>
          <p:cNvSpPr/>
          <p:nvPr>
            <p:ph idx="2" type="sldImg"/>
          </p:nvPr>
        </p:nvSpPr>
        <p:spPr>
          <a:xfrm>
            <a:off x="71967" y="762000"/>
            <a:ext cx="6637800" cy="37338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73bf2f9c05_0_11:notes"/>
          <p:cNvSpPr txBox="1"/>
          <p:nvPr>
            <p:ph idx="1" type="body"/>
          </p:nvPr>
        </p:nvSpPr>
        <p:spPr>
          <a:xfrm>
            <a:off x="914400" y="4724400"/>
            <a:ext cx="4953000" cy="4419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g73bf2f9c05_0_11:notes"/>
          <p:cNvSpPr txBox="1"/>
          <p:nvPr>
            <p:ph idx="12" type="sldNum"/>
          </p:nvPr>
        </p:nvSpPr>
        <p:spPr>
          <a:xfrm>
            <a:off x="3886200" y="9448800"/>
            <a:ext cx="28956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imes New Roman"/>
              <a:buNone/>
            </a:pPr>
            <a:fld id="{00000000-1234-1234-1234-123412341234}" type="slidenum">
              <a:rPr lang="es-ES"/>
              <a:t>‹#›</a:t>
            </a:fld>
            <a:endParaRPr sz="1400">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74c97a9b08_0_94:notes"/>
          <p:cNvSpPr/>
          <p:nvPr>
            <p:ph idx="2" type="sldImg"/>
          </p:nvPr>
        </p:nvSpPr>
        <p:spPr>
          <a:xfrm>
            <a:off x="71967" y="762000"/>
            <a:ext cx="6637800" cy="37338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74c97a9b08_0_94:notes"/>
          <p:cNvSpPr txBox="1"/>
          <p:nvPr>
            <p:ph idx="1" type="body"/>
          </p:nvPr>
        </p:nvSpPr>
        <p:spPr>
          <a:xfrm>
            <a:off x="914400" y="4724400"/>
            <a:ext cx="4953000" cy="4419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ES"/>
              <a:t>Podemos ver que con la operacion P, hacemos que los procesos se retrasen de una forma conveniente y estos pemite la sincronizacion</a:t>
            </a:r>
            <a:endParaRPr/>
          </a:p>
        </p:txBody>
      </p:sp>
      <p:sp>
        <p:nvSpPr>
          <p:cNvPr id="323" name="Google Shape;323;g74c97a9b08_0_94:notes"/>
          <p:cNvSpPr txBox="1"/>
          <p:nvPr>
            <p:ph idx="12" type="sldNum"/>
          </p:nvPr>
        </p:nvSpPr>
        <p:spPr>
          <a:xfrm>
            <a:off x="3886200" y="9448800"/>
            <a:ext cx="28956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imes New Roman"/>
              <a:buNone/>
            </a:pPr>
            <a:fld id="{00000000-1234-1234-1234-123412341234}" type="slidenum">
              <a:rPr lang="es-ES"/>
              <a:t>‹#›</a:t>
            </a:fld>
            <a:endParaRPr sz="1400">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74c97a9b08_0_111:notes"/>
          <p:cNvSpPr/>
          <p:nvPr>
            <p:ph idx="2" type="sldImg"/>
          </p:nvPr>
        </p:nvSpPr>
        <p:spPr>
          <a:xfrm>
            <a:off x="71967" y="762000"/>
            <a:ext cx="6637800" cy="37338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74c97a9b08_0_111:notes"/>
          <p:cNvSpPr txBox="1"/>
          <p:nvPr>
            <p:ph idx="1" type="body"/>
          </p:nvPr>
        </p:nvSpPr>
        <p:spPr>
          <a:xfrm>
            <a:off x="914400" y="4724400"/>
            <a:ext cx="4953000" cy="4419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g74c97a9b08_0_111:notes"/>
          <p:cNvSpPr txBox="1"/>
          <p:nvPr>
            <p:ph idx="12" type="sldNum"/>
          </p:nvPr>
        </p:nvSpPr>
        <p:spPr>
          <a:xfrm>
            <a:off x="3886200" y="9448800"/>
            <a:ext cx="28956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imes New Roman"/>
              <a:buNone/>
            </a:pPr>
            <a:fld id="{00000000-1234-1234-1234-123412341234}" type="slidenum">
              <a:rPr lang="es-ES"/>
              <a:t>‹#›</a:t>
            </a:fld>
            <a:endParaRPr sz="1400">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73bf2f9c05_0_24:notes"/>
          <p:cNvSpPr/>
          <p:nvPr>
            <p:ph idx="2" type="sldImg"/>
          </p:nvPr>
        </p:nvSpPr>
        <p:spPr>
          <a:xfrm>
            <a:off x="71967" y="762000"/>
            <a:ext cx="6637800" cy="37338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73bf2f9c05_0_24:notes"/>
          <p:cNvSpPr txBox="1"/>
          <p:nvPr>
            <p:ph idx="1" type="body"/>
          </p:nvPr>
        </p:nvSpPr>
        <p:spPr>
          <a:xfrm>
            <a:off x="914400" y="4724400"/>
            <a:ext cx="4953000" cy="4419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g73bf2f9c05_0_24:notes"/>
          <p:cNvSpPr txBox="1"/>
          <p:nvPr>
            <p:ph idx="12" type="sldNum"/>
          </p:nvPr>
        </p:nvSpPr>
        <p:spPr>
          <a:xfrm>
            <a:off x="3886200" y="9448800"/>
            <a:ext cx="28956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imes New Roman"/>
              <a:buNone/>
            </a:pPr>
            <a:fld id="{00000000-1234-1234-1234-123412341234}" type="slidenum">
              <a:rPr lang="es-ES"/>
              <a:t>‹#›</a:t>
            </a:fld>
            <a:endParaRPr sz="1400">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73bf2f9c05_0_1:notes"/>
          <p:cNvSpPr/>
          <p:nvPr>
            <p:ph idx="2" type="sldImg"/>
          </p:nvPr>
        </p:nvSpPr>
        <p:spPr>
          <a:xfrm>
            <a:off x="71967" y="762000"/>
            <a:ext cx="6637800" cy="37338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73bf2f9c05_0_1:notes"/>
          <p:cNvSpPr txBox="1"/>
          <p:nvPr>
            <p:ph idx="1" type="body"/>
          </p:nvPr>
        </p:nvSpPr>
        <p:spPr>
          <a:xfrm>
            <a:off x="914400" y="4724400"/>
            <a:ext cx="4953000" cy="4419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g73bf2f9c05_0_1:notes"/>
          <p:cNvSpPr txBox="1"/>
          <p:nvPr>
            <p:ph idx="12" type="sldNum"/>
          </p:nvPr>
        </p:nvSpPr>
        <p:spPr>
          <a:xfrm>
            <a:off x="3886200" y="9448800"/>
            <a:ext cx="28956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imes New Roman"/>
              <a:buNone/>
            </a:pPr>
            <a:fld id="{00000000-1234-1234-1234-123412341234}" type="slidenum">
              <a:rPr lang="es-ES"/>
              <a:t>‹#›</a:t>
            </a:fld>
            <a:endParaRPr sz="1400">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73a3f77dbd_0_1614:notes"/>
          <p:cNvSpPr/>
          <p:nvPr>
            <p:ph idx="2" type="sldImg"/>
          </p:nvPr>
        </p:nvSpPr>
        <p:spPr>
          <a:xfrm>
            <a:off x="71967" y="762000"/>
            <a:ext cx="6637800" cy="3733800"/>
          </a:xfrm>
          <a:custGeom>
            <a:rect b="b" l="l" r="r" t="t"/>
            <a:pathLst>
              <a:path extrusionOk="0" h="120000" w="120000">
                <a:moveTo>
                  <a:pt x="0" y="0"/>
                </a:moveTo>
                <a:lnTo>
                  <a:pt x="120000" y="0"/>
                </a:lnTo>
                <a:lnTo>
                  <a:pt x="120000" y="120000"/>
                </a:lnTo>
                <a:lnTo>
                  <a:pt x="0" y="120000"/>
                </a:lnTo>
                <a:close/>
              </a:path>
            </a:pathLst>
          </a:custGeom>
        </p:spPr>
      </p:sp>
      <p:sp>
        <p:nvSpPr>
          <p:cNvPr id="75" name="Google Shape;75;g73a3f77dbd_0_1614:notes"/>
          <p:cNvSpPr txBox="1"/>
          <p:nvPr>
            <p:ph idx="1" type="body"/>
          </p:nvPr>
        </p:nvSpPr>
        <p:spPr>
          <a:xfrm>
            <a:off x="914400" y="4724400"/>
            <a:ext cx="4953000" cy="4419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 name="Google Shape;76;g73a3f77dbd_0_1614:notes"/>
          <p:cNvSpPr txBox="1"/>
          <p:nvPr>
            <p:ph idx="12" type="sldNum"/>
          </p:nvPr>
        </p:nvSpPr>
        <p:spPr>
          <a:xfrm>
            <a:off x="3886200" y="9448800"/>
            <a:ext cx="28956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imes New Roman"/>
              <a:buNone/>
            </a:pPr>
            <a:fld id="{00000000-1234-1234-1234-123412341234}" type="slidenum">
              <a:rPr lang="es-ES"/>
              <a:t>‹#›</a:t>
            </a:fld>
            <a:endParaRPr sz="1400">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74c97a9b08_0_17:notes"/>
          <p:cNvSpPr/>
          <p:nvPr>
            <p:ph idx="2" type="sldImg"/>
          </p:nvPr>
        </p:nvSpPr>
        <p:spPr>
          <a:xfrm>
            <a:off x="71967" y="762000"/>
            <a:ext cx="6637800" cy="37338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74c97a9b08_0_17:notes"/>
          <p:cNvSpPr txBox="1"/>
          <p:nvPr>
            <p:ph idx="1" type="body"/>
          </p:nvPr>
        </p:nvSpPr>
        <p:spPr>
          <a:xfrm>
            <a:off x="914400" y="4724400"/>
            <a:ext cx="4953000" cy="4419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g74c97a9b08_0_17:notes"/>
          <p:cNvSpPr txBox="1"/>
          <p:nvPr>
            <p:ph idx="12" type="sldNum"/>
          </p:nvPr>
        </p:nvSpPr>
        <p:spPr>
          <a:xfrm>
            <a:off x="3886200" y="9448800"/>
            <a:ext cx="28956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imes New Roman"/>
              <a:buNone/>
            </a:pPr>
            <a:fld id="{00000000-1234-1234-1234-123412341234}" type="slidenum">
              <a:rPr lang="es-ES"/>
              <a:t>‹#›</a:t>
            </a:fld>
            <a:endParaRPr sz="1400">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83bfc57474_0_19:notes"/>
          <p:cNvSpPr/>
          <p:nvPr>
            <p:ph idx="2" type="sldImg"/>
          </p:nvPr>
        </p:nvSpPr>
        <p:spPr>
          <a:xfrm>
            <a:off x="71967" y="762000"/>
            <a:ext cx="6637800" cy="37338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83bfc57474_0_19:notes"/>
          <p:cNvSpPr txBox="1"/>
          <p:nvPr>
            <p:ph idx="1" type="body"/>
          </p:nvPr>
        </p:nvSpPr>
        <p:spPr>
          <a:xfrm>
            <a:off x="914400" y="4724400"/>
            <a:ext cx="4953000" cy="4419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g83bfc57474_0_19:notes"/>
          <p:cNvSpPr txBox="1"/>
          <p:nvPr>
            <p:ph idx="12" type="sldNum"/>
          </p:nvPr>
        </p:nvSpPr>
        <p:spPr>
          <a:xfrm>
            <a:off x="3886200" y="9448800"/>
            <a:ext cx="28956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imes New Roman"/>
              <a:buNone/>
            </a:pPr>
            <a:fld id="{00000000-1234-1234-1234-123412341234}" type="slidenum">
              <a:rPr lang="es-ES"/>
              <a:t>‹#›</a:t>
            </a:fld>
            <a:endParaRPr sz="1400">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83bfc57474_0_42:notes"/>
          <p:cNvSpPr/>
          <p:nvPr>
            <p:ph idx="2" type="sldImg"/>
          </p:nvPr>
        </p:nvSpPr>
        <p:spPr>
          <a:xfrm>
            <a:off x="71967" y="762000"/>
            <a:ext cx="6637800" cy="37338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83bfc57474_0_42:notes"/>
          <p:cNvSpPr txBox="1"/>
          <p:nvPr>
            <p:ph idx="1" type="body"/>
          </p:nvPr>
        </p:nvSpPr>
        <p:spPr>
          <a:xfrm>
            <a:off x="914400" y="4724400"/>
            <a:ext cx="4953000" cy="4419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g83bfc57474_0_42:notes"/>
          <p:cNvSpPr txBox="1"/>
          <p:nvPr>
            <p:ph idx="12" type="sldNum"/>
          </p:nvPr>
        </p:nvSpPr>
        <p:spPr>
          <a:xfrm>
            <a:off x="3886200" y="9448800"/>
            <a:ext cx="28956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imes New Roman"/>
              <a:buNone/>
            </a:pPr>
            <a:fld id="{00000000-1234-1234-1234-123412341234}" type="slidenum">
              <a:rPr lang="es-ES"/>
              <a:t>‹#›</a:t>
            </a:fld>
            <a:endParaRPr sz="1400">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g83bfc57474_0_87:notes"/>
          <p:cNvSpPr/>
          <p:nvPr>
            <p:ph idx="2" type="sldImg"/>
          </p:nvPr>
        </p:nvSpPr>
        <p:spPr>
          <a:xfrm>
            <a:off x="71967" y="762000"/>
            <a:ext cx="6637800" cy="37338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83bfc57474_0_87:notes"/>
          <p:cNvSpPr txBox="1"/>
          <p:nvPr>
            <p:ph idx="1" type="body"/>
          </p:nvPr>
        </p:nvSpPr>
        <p:spPr>
          <a:xfrm>
            <a:off x="914400" y="4724400"/>
            <a:ext cx="4953000" cy="4419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g83bfc57474_0_87:notes"/>
          <p:cNvSpPr txBox="1"/>
          <p:nvPr>
            <p:ph idx="12" type="sldNum"/>
          </p:nvPr>
        </p:nvSpPr>
        <p:spPr>
          <a:xfrm>
            <a:off x="3886200" y="9448800"/>
            <a:ext cx="28956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imes New Roman"/>
              <a:buNone/>
            </a:pPr>
            <a:fld id="{00000000-1234-1234-1234-123412341234}" type="slidenum">
              <a:rPr lang="es-ES"/>
              <a:t>‹#›</a:t>
            </a:fld>
            <a:endParaRPr sz="1400">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83bfc57474_0_109:notes"/>
          <p:cNvSpPr/>
          <p:nvPr>
            <p:ph idx="2" type="sldImg"/>
          </p:nvPr>
        </p:nvSpPr>
        <p:spPr>
          <a:xfrm>
            <a:off x="71967" y="762000"/>
            <a:ext cx="6637800" cy="37338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83bfc57474_0_109:notes"/>
          <p:cNvSpPr txBox="1"/>
          <p:nvPr>
            <p:ph idx="1" type="body"/>
          </p:nvPr>
        </p:nvSpPr>
        <p:spPr>
          <a:xfrm>
            <a:off x="914400" y="4724400"/>
            <a:ext cx="4953000" cy="4419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100"/>
          </a:p>
        </p:txBody>
      </p:sp>
      <p:sp>
        <p:nvSpPr>
          <p:cNvPr id="488" name="Google Shape;488;g83bfc57474_0_109:notes"/>
          <p:cNvSpPr txBox="1"/>
          <p:nvPr>
            <p:ph idx="12" type="sldNum"/>
          </p:nvPr>
        </p:nvSpPr>
        <p:spPr>
          <a:xfrm>
            <a:off x="3886200" y="9448800"/>
            <a:ext cx="28956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imes New Roman"/>
              <a:buNone/>
            </a:pPr>
            <a:fld id="{00000000-1234-1234-1234-123412341234}" type="slidenum">
              <a:rPr lang="es-ES"/>
              <a:t>‹#›</a:t>
            </a:fld>
            <a:endParaRPr sz="1400">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g83bfc57474_0_144:notes"/>
          <p:cNvSpPr/>
          <p:nvPr>
            <p:ph idx="2" type="sldImg"/>
          </p:nvPr>
        </p:nvSpPr>
        <p:spPr>
          <a:xfrm>
            <a:off x="71967" y="762000"/>
            <a:ext cx="6637800" cy="37338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83bfc57474_0_144:notes"/>
          <p:cNvSpPr txBox="1"/>
          <p:nvPr>
            <p:ph idx="1" type="body"/>
          </p:nvPr>
        </p:nvSpPr>
        <p:spPr>
          <a:xfrm>
            <a:off x="914400" y="4724400"/>
            <a:ext cx="4953000" cy="4419600"/>
          </a:xfrm>
          <a:prstGeom prst="rect">
            <a:avLst/>
          </a:prstGeom>
        </p:spPr>
        <p:txBody>
          <a:bodyPr anchorCtr="0" anchor="t" bIns="45700" lIns="91425" spcFirstLastPara="1" rIns="91425" wrap="square" tIns="45700">
            <a:noAutofit/>
          </a:bodyPr>
          <a:lstStyle/>
          <a:p>
            <a:pPr indent="0" lvl="0" marL="0" rtl="0" algn="l">
              <a:lnSpc>
                <a:spcPct val="123703"/>
              </a:lnSpc>
              <a:spcBef>
                <a:spcPts val="0"/>
              </a:spcBef>
              <a:spcAft>
                <a:spcPts val="0"/>
              </a:spcAft>
              <a:buNone/>
            </a:pPr>
            <a:r>
              <a:rPr lang="es-ES" sz="1100">
                <a:solidFill>
                  <a:srgbClr val="003366"/>
                </a:solidFill>
              </a:rPr>
              <a:t>Los procesos se </a:t>
            </a:r>
            <a:r>
              <a:rPr lang="es-ES" sz="1100">
                <a:solidFill>
                  <a:srgbClr val="800000"/>
                </a:solidFill>
              </a:rPr>
              <a:t>COMUNICAN</a:t>
            </a:r>
            <a:endParaRPr sz="1100">
              <a:solidFill>
                <a:srgbClr val="800000"/>
              </a:solidFill>
            </a:endParaRPr>
          </a:p>
          <a:p>
            <a:pPr indent="0" lvl="0" marL="0" rtl="0" algn="l">
              <a:lnSpc>
                <a:spcPct val="126300"/>
              </a:lnSpc>
              <a:spcBef>
                <a:spcPts val="0"/>
              </a:spcBef>
              <a:spcAft>
                <a:spcPts val="0"/>
              </a:spcAft>
              <a:buNone/>
            </a:pPr>
            <a:r>
              <a:rPr lang="es-ES" sz="1100">
                <a:solidFill>
                  <a:srgbClr val="003366"/>
                </a:solidFill>
              </a:rPr>
              <a:t>La  </a:t>
            </a:r>
            <a:r>
              <a:rPr lang="es-ES" sz="1100">
                <a:solidFill>
                  <a:srgbClr val="800000"/>
                </a:solidFill>
              </a:rPr>
              <a:t>comunicación</a:t>
            </a:r>
            <a:r>
              <a:rPr lang="es-ES" sz="1100">
                <a:solidFill>
                  <a:srgbClr val="003366"/>
                </a:solidFill>
              </a:rPr>
              <a:t> indica  el </a:t>
            </a:r>
            <a:r>
              <a:rPr lang="es-ES" sz="1100">
                <a:solidFill>
                  <a:srgbClr val="800000"/>
                </a:solidFill>
              </a:rPr>
              <a:t>modo  en que  se organiza y  trasmiten datos</a:t>
            </a:r>
            <a:r>
              <a:rPr lang="es-ES" sz="1100">
                <a:solidFill>
                  <a:srgbClr val="003366"/>
                </a:solidFill>
              </a:rPr>
              <a:t> entre tareas concurrentes.</a:t>
            </a:r>
            <a:endParaRPr sz="1100">
              <a:solidFill>
                <a:srgbClr val="003366"/>
              </a:solidFill>
            </a:endParaRPr>
          </a:p>
          <a:p>
            <a:pPr indent="0" lvl="0" marL="0" rtl="0" algn="l">
              <a:lnSpc>
                <a:spcPct val="123703"/>
              </a:lnSpc>
              <a:spcBef>
                <a:spcPts val="0"/>
              </a:spcBef>
              <a:spcAft>
                <a:spcPts val="0"/>
              </a:spcAft>
              <a:buNone/>
            </a:pPr>
            <a:r>
              <a:rPr lang="es-ES" sz="1100">
                <a:solidFill>
                  <a:srgbClr val="003366"/>
                </a:solidFill>
              </a:rPr>
              <a:t>Esta organización requiere especificar protocolos para controlar el progreso y corrección de la comunicación.</a:t>
            </a:r>
            <a:endParaRPr sz="1100">
              <a:solidFill>
                <a:srgbClr val="003366"/>
              </a:solidFill>
            </a:endParaRPr>
          </a:p>
          <a:p>
            <a:pPr indent="0" lvl="0" marL="0" rtl="0" algn="l">
              <a:lnSpc>
                <a:spcPct val="123703"/>
              </a:lnSpc>
              <a:spcBef>
                <a:spcPts val="0"/>
              </a:spcBef>
              <a:spcAft>
                <a:spcPts val="0"/>
              </a:spcAft>
              <a:buNone/>
            </a:pPr>
            <a:r>
              <a:t/>
            </a:r>
            <a:endParaRPr sz="1100">
              <a:solidFill>
                <a:srgbClr val="003366"/>
              </a:solidFill>
            </a:endParaRPr>
          </a:p>
          <a:p>
            <a:pPr indent="0" lvl="0" marL="0" rtl="0" algn="l">
              <a:lnSpc>
                <a:spcPct val="123703"/>
              </a:lnSpc>
              <a:spcBef>
                <a:spcPts val="0"/>
              </a:spcBef>
              <a:spcAft>
                <a:spcPts val="0"/>
              </a:spcAft>
              <a:buNone/>
            </a:pPr>
            <a:r>
              <a:rPr lang="es-ES" sz="1100">
                <a:solidFill>
                  <a:srgbClr val="003366"/>
                </a:solidFill>
              </a:rPr>
              <a:t>- Por Memoria Compartida      - Por Pasaje de Mensajes</a:t>
            </a:r>
            <a:endParaRPr sz="1100">
              <a:solidFill>
                <a:srgbClr val="003366"/>
              </a:solidFill>
            </a:endParaRPr>
          </a:p>
          <a:p>
            <a:pPr indent="0" lvl="0" marL="0" rtl="0" algn="l">
              <a:spcBef>
                <a:spcPts val="0"/>
              </a:spcBef>
              <a:spcAft>
                <a:spcPts val="0"/>
              </a:spcAft>
              <a:buNone/>
            </a:pPr>
            <a:r>
              <a:t/>
            </a:r>
            <a:endParaRPr/>
          </a:p>
        </p:txBody>
      </p:sp>
      <p:sp>
        <p:nvSpPr>
          <p:cNvPr id="501" name="Google Shape;501;g83bfc57474_0_144:notes"/>
          <p:cNvSpPr txBox="1"/>
          <p:nvPr>
            <p:ph idx="12" type="sldNum"/>
          </p:nvPr>
        </p:nvSpPr>
        <p:spPr>
          <a:xfrm>
            <a:off x="3886200" y="9448800"/>
            <a:ext cx="28956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imes New Roman"/>
              <a:buNone/>
            </a:pPr>
            <a:fld id="{00000000-1234-1234-1234-123412341234}" type="slidenum">
              <a:rPr lang="es-ES"/>
              <a:t>‹#›</a:t>
            </a:fld>
            <a:endParaRPr sz="1400">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83bfc57474_0_181:notes"/>
          <p:cNvSpPr/>
          <p:nvPr>
            <p:ph idx="2" type="sldImg"/>
          </p:nvPr>
        </p:nvSpPr>
        <p:spPr>
          <a:xfrm>
            <a:off x="71967" y="762000"/>
            <a:ext cx="6637800" cy="37338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83bfc57474_0_181:notes"/>
          <p:cNvSpPr txBox="1"/>
          <p:nvPr>
            <p:ph idx="1" type="body"/>
          </p:nvPr>
        </p:nvSpPr>
        <p:spPr>
          <a:xfrm>
            <a:off x="914400" y="4724400"/>
            <a:ext cx="4953000" cy="4419600"/>
          </a:xfrm>
          <a:prstGeom prst="rect">
            <a:avLst/>
          </a:prstGeom>
        </p:spPr>
        <p:txBody>
          <a:bodyPr anchorCtr="0" anchor="t" bIns="45700" lIns="91425" spcFirstLastPara="1" rIns="91425" wrap="square" tIns="45700">
            <a:noAutofit/>
          </a:bodyPr>
          <a:lstStyle/>
          <a:p>
            <a:pPr indent="0" lvl="0" marL="0" rtl="0" algn="l">
              <a:lnSpc>
                <a:spcPct val="123703"/>
              </a:lnSpc>
              <a:spcBef>
                <a:spcPts val="0"/>
              </a:spcBef>
              <a:spcAft>
                <a:spcPts val="0"/>
              </a:spcAft>
              <a:buNone/>
            </a:pPr>
            <a:r>
              <a:rPr lang="es-ES" sz="1200">
                <a:solidFill>
                  <a:srgbClr val="003366"/>
                </a:solidFill>
              </a:rPr>
              <a:t>Los procesos intercambian información sobre la memoria</a:t>
            </a:r>
            <a:endParaRPr sz="1200">
              <a:solidFill>
                <a:srgbClr val="003366"/>
              </a:solidFill>
            </a:endParaRPr>
          </a:p>
          <a:p>
            <a:pPr indent="0" lvl="0" marL="0" rtl="0" algn="l">
              <a:lnSpc>
                <a:spcPct val="123703"/>
              </a:lnSpc>
              <a:spcBef>
                <a:spcPts val="0"/>
              </a:spcBef>
              <a:spcAft>
                <a:spcPts val="0"/>
              </a:spcAft>
              <a:buNone/>
            </a:pPr>
            <a:r>
              <a:rPr lang="es-ES" sz="1200">
                <a:solidFill>
                  <a:srgbClr val="003366"/>
                </a:solidFill>
              </a:rPr>
              <a:t>compartida o actúan coordinadamente sobre datos</a:t>
            </a:r>
            <a:endParaRPr sz="1200">
              <a:solidFill>
                <a:srgbClr val="003366"/>
              </a:solidFill>
            </a:endParaRPr>
          </a:p>
          <a:p>
            <a:pPr indent="0" lvl="0" marL="0" rtl="0" algn="l">
              <a:lnSpc>
                <a:spcPct val="123703"/>
              </a:lnSpc>
              <a:spcBef>
                <a:spcPts val="0"/>
              </a:spcBef>
              <a:spcAft>
                <a:spcPts val="0"/>
              </a:spcAft>
              <a:buNone/>
            </a:pPr>
            <a:r>
              <a:rPr lang="es-ES" sz="1200">
                <a:solidFill>
                  <a:srgbClr val="003366"/>
                </a:solidFill>
              </a:rPr>
              <a:t>residentes en ella.</a:t>
            </a:r>
            <a:endParaRPr sz="1200">
              <a:solidFill>
                <a:srgbClr val="003366"/>
              </a:solidFill>
            </a:endParaRPr>
          </a:p>
          <a:p>
            <a:pPr indent="0" lvl="0" marL="0" rtl="0" algn="l">
              <a:lnSpc>
                <a:spcPct val="123703"/>
              </a:lnSpc>
              <a:spcBef>
                <a:spcPts val="0"/>
              </a:spcBef>
              <a:spcAft>
                <a:spcPts val="0"/>
              </a:spcAft>
              <a:buNone/>
            </a:pPr>
            <a:r>
              <a:rPr lang="es-ES" sz="1200">
                <a:solidFill>
                  <a:srgbClr val="003366"/>
                </a:solidFill>
              </a:rPr>
              <a:t>Lógicamente no pueden operar simultáneamente sobre la MC, lo que obliga a </a:t>
            </a:r>
            <a:r>
              <a:rPr lang="es-ES" sz="1200">
                <a:solidFill>
                  <a:srgbClr val="800000"/>
                </a:solidFill>
              </a:rPr>
              <a:t>bloquear y liberar</a:t>
            </a:r>
            <a:r>
              <a:rPr lang="es-ES" sz="1200">
                <a:solidFill>
                  <a:srgbClr val="003366"/>
                </a:solidFill>
              </a:rPr>
              <a:t> el acceso a la memoria (ej: semáforos)</a:t>
            </a:r>
            <a:endParaRPr sz="1200">
              <a:solidFill>
                <a:srgbClr val="003366"/>
              </a:solidFill>
            </a:endParaRPr>
          </a:p>
          <a:p>
            <a:pPr indent="0" lvl="0" marL="0" rtl="0" algn="l">
              <a:spcBef>
                <a:spcPts val="0"/>
              </a:spcBef>
              <a:spcAft>
                <a:spcPts val="0"/>
              </a:spcAft>
              <a:buNone/>
            </a:pPr>
            <a:r>
              <a:t/>
            </a:r>
            <a:endParaRPr/>
          </a:p>
        </p:txBody>
      </p:sp>
      <p:sp>
        <p:nvSpPr>
          <p:cNvPr id="517" name="Google Shape;517;g83bfc57474_0_181:notes"/>
          <p:cNvSpPr txBox="1"/>
          <p:nvPr>
            <p:ph idx="12" type="sldNum"/>
          </p:nvPr>
        </p:nvSpPr>
        <p:spPr>
          <a:xfrm>
            <a:off x="3886200" y="9448800"/>
            <a:ext cx="28956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imes New Roman"/>
              <a:buNone/>
            </a:pPr>
            <a:fld id="{00000000-1234-1234-1234-123412341234}" type="slidenum">
              <a:rPr lang="es-ES"/>
              <a:t>‹#›</a:t>
            </a:fld>
            <a:endParaRPr sz="1400">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g83bfc57474_0_163:notes"/>
          <p:cNvSpPr/>
          <p:nvPr>
            <p:ph idx="2" type="sldImg"/>
          </p:nvPr>
        </p:nvSpPr>
        <p:spPr>
          <a:xfrm>
            <a:off x="71967" y="762000"/>
            <a:ext cx="6637800" cy="37338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83bfc57474_0_163:notes"/>
          <p:cNvSpPr txBox="1"/>
          <p:nvPr>
            <p:ph idx="1" type="body"/>
          </p:nvPr>
        </p:nvSpPr>
        <p:spPr>
          <a:xfrm>
            <a:off x="914400" y="4724400"/>
            <a:ext cx="4953000" cy="4419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8" name="Google Shape;538;g83bfc57474_0_163:notes"/>
          <p:cNvSpPr txBox="1"/>
          <p:nvPr>
            <p:ph idx="12" type="sldNum"/>
          </p:nvPr>
        </p:nvSpPr>
        <p:spPr>
          <a:xfrm>
            <a:off x="3886200" y="9448800"/>
            <a:ext cx="28956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imes New Roman"/>
              <a:buNone/>
            </a:pPr>
            <a:fld id="{00000000-1234-1234-1234-123412341234}" type="slidenum">
              <a:rPr lang="es-ES"/>
              <a:t>‹#›</a:t>
            </a:fld>
            <a:endParaRPr sz="1400">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g52ec46e79e_1_20:notes"/>
          <p:cNvSpPr/>
          <p:nvPr>
            <p:ph idx="2" type="sldImg"/>
          </p:nvPr>
        </p:nvSpPr>
        <p:spPr>
          <a:xfrm>
            <a:off x="71967" y="762000"/>
            <a:ext cx="6637800" cy="37338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52ec46e79e_1_20:notes"/>
          <p:cNvSpPr txBox="1"/>
          <p:nvPr>
            <p:ph idx="1" type="body"/>
          </p:nvPr>
        </p:nvSpPr>
        <p:spPr>
          <a:xfrm>
            <a:off x="914400" y="4724400"/>
            <a:ext cx="4953000" cy="4419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s-ES" sz="1100">
                <a:highlight>
                  <a:schemeClr val="lt1"/>
                </a:highlight>
              </a:rPr>
              <a:t>Demorar un proceso hasta que el estado de programa satisfaga algún predicado</a:t>
            </a:r>
            <a:endParaRPr sz="1100">
              <a:highlight>
                <a:schemeClr val="lt1"/>
              </a:highlight>
            </a:endParaRPr>
          </a:p>
          <a:p>
            <a:pPr indent="0" lvl="0" marL="0" rtl="0" algn="l">
              <a:lnSpc>
                <a:spcPct val="115000"/>
              </a:lnSpc>
              <a:spcBef>
                <a:spcPts val="0"/>
              </a:spcBef>
              <a:spcAft>
                <a:spcPts val="0"/>
              </a:spcAft>
              <a:buNone/>
            </a:pPr>
            <a:r>
              <a:rPr lang="es-ES" sz="1100">
                <a:highlight>
                  <a:schemeClr val="lt1"/>
                </a:highlight>
              </a:rPr>
              <a:t>(por condición).</a:t>
            </a:r>
            <a:endParaRPr sz="1100">
              <a:highlight>
                <a:schemeClr val="lt1"/>
              </a:highlight>
            </a:endParaRPr>
          </a:p>
          <a:p>
            <a:pPr indent="0" lvl="0" marL="0" rtl="0" algn="l">
              <a:spcBef>
                <a:spcPts val="0"/>
              </a:spcBef>
              <a:spcAft>
                <a:spcPts val="0"/>
              </a:spcAft>
              <a:buNone/>
            </a:pPr>
            <a:r>
              <a:t/>
            </a:r>
            <a:endParaRPr sz="1100">
              <a:solidFill>
                <a:srgbClr val="003366"/>
              </a:solidFill>
            </a:endParaRPr>
          </a:p>
        </p:txBody>
      </p:sp>
      <p:sp>
        <p:nvSpPr>
          <p:cNvPr id="551" name="Google Shape;551;g52ec46e79e_1_20:notes"/>
          <p:cNvSpPr txBox="1"/>
          <p:nvPr>
            <p:ph idx="12" type="sldNum"/>
          </p:nvPr>
        </p:nvSpPr>
        <p:spPr>
          <a:xfrm>
            <a:off x="3886200" y="9448800"/>
            <a:ext cx="28956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imes New Roman"/>
              <a:buNone/>
            </a:pPr>
            <a:fld id="{00000000-1234-1234-1234-123412341234}" type="slidenum">
              <a:rPr lang="es-ES"/>
              <a:t>‹#›</a:t>
            </a:fld>
            <a:endParaRPr sz="1400">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Google Shape;571;g74c97a9b08_0_164:notes"/>
          <p:cNvSpPr/>
          <p:nvPr>
            <p:ph idx="2" type="sldImg"/>
          </p:nvPr>
        </p:nvSpPr>
        <p:spPr>
          <a:xfrm>
            <a:off x="71967" y="762000"/>
            <a:ext cx="6637800" cy="37338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74c97a9b08_0_164:notes"/>
          <p:cNvSpPr txBox="1"/>
          <p:nvPr>
            <p:ph idx="1" type="body"/>
          </p:nvPr>
        </p:nvSpPr>
        <p:spPr>
          <a:xfrm>
            <a:off x="914400" y="4724400"/>
            <a:ext cx="4953000" cy="4419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g74c97a9b08_0_164:notes"/>
          <p:cNvSpPr txBox="1"/>
          <p:nvPr>
            <p:ph idx="12" type="sldNum"/>
          </p:nvPr>
        </p:nvSpPr>
        <p:spPr>
          <a:xfrm>
            <a:off x="3886200" y="9448800"/>
            <a:ext cx="28956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imes New Roman"/>
              <a:buNone/>
            </a:pPr>
            <a:fld id="{00000000-1234-1234-1234-123412341234}" type="slidenum">
              <a:rPr lang="es-ES"/>
              <a:t>‹#›</a:t>
            </a:fld>
            <a:endParaRPr sz="1400">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73a3f77dbd_0_1623:notes"/>
          <p:cNvSpPr/>
          <p:nvPr>
            <p:ph idx="2" type="sldImg"/>
          </p:nvPr>
        </p:nvSpPr>
        <p:spPr>
          <a:xfrm>
            <a:off x="71967" y="762000"/>
            <a:ext cx="6637800" cy="3733800"/>
          </a:xfrm>
          <a:custGeom>
            <a:rect b="b" l="l" r="r" t="t"/>
            <a:pathLst>
              <a:path extrusionOk="0" h="120000" w="120000">
                <a:moveTo>
                  <a:pt x="0" y="0"/>
                </a:moveTo>
                <a:lnTo>
                  <a:pt x="120000" y="0"/>
                </a:lnTo>
                <a:lnTo>
                  <a:pt x="120000" y="120000"/>
                </a:lnTo>
                <a:lnTo>
                  <a:pt x="0" y="120000"/>
                </a:lnTo>
                <a:close/>
              </a:path>
            </a:pathLst>
          </a:custGeom>
        </p:spPr>
      </p:sp>
      <p:sp>
        <p:nvSpPr>
          <p:cNvPr id="83" name="Google Shape;83;g73a3f77dbd_0_1623:notes"/>
          <p:cNvSpPr txBox="1"/>
          <p:nvPr>
            <p:ph idx="1" type="body"/>
          </p:nvPr>
        </p:nvSpPr>
        <p:spPr>
          <a:xfrm>
            <a:off x="914400" y="4724400"/>
            <a:ext cx="4953000" cy="4419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ES"/>
              <a:t>En la programación concurrente un programa está compuesto por </a:t>
            </a:r>
            <a:r>
              <a:rPr lang="es-ES"/>
              <a:t>más</a:t>
            </a:r>
            <a:r>
              <a:rPr lang="es-ES"/>
              <a:t> de un proceso. Estos procesos trabajan en pos de alcanzar un objetivo común. </a:t>
            </a:r>
            <a:endParaRPr/>
          </a:p>
          <a:p>
            <a:pPr indent="0" lvl="0" marL="0" rtl="0" algn="l">
              <a:lnSpc>
                <a:spcPct val="126200"/>
              </a:lnSpc>
              <a:spcBef>
                <a:spcPts val="0"/>
              </a:spcBef>
              <a:spcAft>
                <a:spcPts val="0"/>
              </a:spcAft>
              <a:buNone/>
            </a:pPr>
            <a:r>
              <a:t/>
            </a:r>
            <a:endParaRPr sz="1100">
              <a:solidFill>
                <a:srgbClr val="003366"/>
              </a:solidFill>
            </a:endParaRPr>
          </a:p>
          <a:p>
            <a:pPr indent="0" lvl="0" marL="0" rtl="0" algn="l">
              <a:lnSpc>
                <a:spcPct val="126200"/>
              </a:lnSpc>
              <a:spcBef>
                <a:spcPts val="0"/>
              </a:spcBef>
              <a:spcAft>
                <a:spcPts val="0"/>
              </a:spcAft>
              <a:buNone/>
            </a:pPr>
            <a:r>
              <a:rPr lang="es-ES" sz="1100">
                <a:solidFill>
                  <a:srgbClr val="003366"/>
                </a:solidFill>
              </a:rPr>
              <a:t>Especificar la concurrencia es esencialmente especificar los procesos concurrentes, su comunicación y sincronización</a:t>
            </a:r>
            <a:endParaRPr sz="1100">
              <a:solidFill>
                <a:srgbClr val="003366"/>
              </a:solidFill>
            </a:endParaRPr>
          </a:p>
          <a:p>
            <a:pPr indent="0" lvl="0" marL="0" rtl="0" algn="l">
              <a:spcBef>
                <a:spcPts val="0"/>
              </a:spcBef>
              <a:spcAft>
                <a:spcPts val="0"/>
              </a:spcAft>
              <a:buNone/>
            </a:pPr>
            <a:r>
              <a:t/>
            </a:r>
            <a:endParaRPr/>
          </a:p>
          <a:p>
            <a:pPr indent="0" lvl="0" marL="0" rtl="0" algn="l">
              <a:lnSpc>
                <a:spcPct val="123703"/>
              </a:lnSpc>
              <a:spcBef>
                <a:spcPts val="0"/>
              </a:spcBef>
              <a:spcAft>
                <a:spcPts val="0"/>
              </a:spcAft>
              <a:buNone/>
            </a:pPr>
            <a:r>
              <a:rPr lang="es-ES" sz="1100">
                <a:solidFill>
                  <a:srgbClr val="003366"/>
                </a:solidFill>
              </a:rPr>
              <a:t>En Programación Concurrente la organización de procesos y procesadores constituyen la arquitectura del sistema concurrente.</a:t>
            </a:r>
            <a:endParaRPr sz="1100">
              <a:solidFill>
                <a:srgbClr val="003366"/>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s-ES"/>
              <a:t>U</a:t>
            </a:r>
            <a:r>
              <a:rPr lang="es-ES"/>
              <a:t>n programa concurrente podría ejecutarse tanto en </a:t>
            </a:r>
            <a:r>
              <a:rPr lang="es-ES" sz="1050">
                <a:solidFill>
                  <a:srgbClr val="445555"/>
                </a:solidFill>
                <a:highlight>
                  <a:srgbClr val="FFFFFF"/>
                </a:highlight>
                <a:latin typeface="Georgia"/>
                <a:ea typeface="Georgia"/>
                <a:cs typeface="Georgia"/>
                <a:sym typeface="Georgia"/>
              </a:rPr>
              <a:t>una sola UCP (multiprogramación), en varios </a:t>
            </a:r>
            <a:r>
              <a:rPr lang="es-ES" sz="1050">
                <a:solidFill>
                  <a:srgbClr val="008040"/>
                </a:solidFill>
                <a:highlight>
                  <a:srgbClr val="FFFFFF"/>
                </a:highlight>
                <a:uFill>
                  <a:noFill/>
                </a:uFill>
                <a:latin typeface="Georgia"/>
                <a:ea typeface="Georgia"/>
                <a:cs typeface="Georgia"/>
                <a:sym typeface="Georgia"/>
                <a:hlinkClick r:id="rId2"/>
              </a:rPr>
              <a:t>procesadores</a:t>
            </a:r>
            <a:r>
              <a:rPr lang="es-ES" sz="1050">
                <a:solidFill>
                  <a:srgbClr val="445555"/>
                </a:solidFill>
                <a:highlight>
                  <a:srgbClr val="FFFFFF"/>
                </a:highlight>
                <a:latin typeface="Georgia"/>
                <a:ea typeface="Georgia"/>
                <a:cs typeface="Georgia"/>
                <a:sym typeface="Georgia"/>
              </a:rPr>
              <a:t> o en </a:t>
            </a:r>
            <a:r>
              <a:rPr lang="es-ES" sz="1050">
                <a:solidFill>
                  <a:srgbClr val="008040"/>
                </a:solidFill>
                <a:highlight>
                  <a:srgbClr val="FFFFFF"/>
                </a:highlight>
                <a:uFill>
                  <a:noFill/>
                </a:uFill>
                <a:latin typeface="Georgia"/>
                <a:ea typeface="Georgia"/>
                <a:cs typeface="Georgia"/>
                <a:sym typeface="Georgia"/>
                <a:hlinkClick r:id="rId3"/>
              </a:rPr>
              <a:t>una red</a:t>
            </a:r>
            <a:r>
              <a:rPr lang="es-ES" sz="1050">
                <a:solidFill>
                  <a:srgbClr val="445555"/>
                </a:solidFill>
                <a:highlight>
                  <a:srgbClr val="FFFFFF"/>
                </a:highlight>
                <a:latin typeface="Georgia"/>
                <a:ea typeface="Georgia"/>
                <a:cs typeface="Georgia"/>
                <a:sym typeface="Georgia"/>
              </a:rPr>
              <a:t> de computadores distribuidos</a:t>
            </a:r>
            <a:endParaRPr/>
          </a:p>
          <a:p>
            <a:pPr indent="0" lvl="0" marL="0" rtl="0" algn="l">
              <a:spcBef>
                <a:spcPts val="0"/>
              </a:spcBef>
              <a:spcAft>
                <a:spcPts val="0"/>
              </a:spcAft>
              <a:buNone/>
            </a:pPr>
            <a:r>
              <a:rPr lang="es-ES"/>
              <a:t> </a:t>
            </a:r>
            <a:endParaRPr/>
          </a:p>
        </p:txBody>
      </p:sp>
      <p:sp>
        <p:nvSpPr>
          <p:cNvPr id="84" name="Google Shape;84;g73a3f77dbd_0_1623:notes"/>
          <p:cNvSpPr txBox="1"/>
          <p:nvPr>
            <p:ph idx="12" type="sldNum"/>
          </p:nvPr>
        </p:nvSpPr>
        <p:spPr>
          <a:xfrm>
            <a:off x="3886200" y="9448800"/>
            <a:ext cx="28956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imes New Roman"/>
              <a:buNone/>
            </a:pPr>
            <a:fld id="{00000000-1234-1234-1234-123412341234}" type="slidenum">
              <a:rPr lang="es-ES"/>
              <a:t>‹#›</a:t>
            </a:fld>
            <a:endParaRPr sz="1400">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73a3f77dbd_0_3003:notes"/>
          <p:cNvSpPr/>
          <p:nvPr>
            <p:ph idx="2" type="sldImg"/>
          </p:nvPr>
        </p:nvSpPr>
        <p:spPr>
          <a:xfrm>
            <a:off x="71967" y="762000"/>
            <a:ext cx="6637800" cy="3733800"/>
          </a:xfrm>
          <a:custGeom>
            <a:rect b="b" l="l" r="r" t="t"/>
            <a:pathLst>
              <a:path extrusionOk="0" h="120000" w="120000">
                <a:moveTo>
                  <a:pt x="0" y="0"/>
                </a:moveTo>
                <a:lnTo>
                  <a:pt x="120000" y="0"/>
                </a:lnTo>
                <a:lnTo>
                  <a:pt x="120000" y="120000"/>
                </a:lnTo>
                <a:lnTo>
                  <a:pt x="0" y="120000"/>
                </a:lnTo>
                <a:close/>
              </a:path>
            </a:pathLst>
          </a:custGeom>
        </p:spPr>
      </p:sp>
      <p:sp>
        <p:nvSpPr>
          <p:cNvPr id="93" name="Google Shape;93;g73a3f77dbd_0_3003:notes"/>
          <p:cNvSpPr txBox="1"/>
          <p:nvPr>
            <p:ph idx="1" type="body"/>
          </p:nvPr>
        </p:nvSpPr>
        <p:spPr>
          <a:xfrm>
            <a:off x="914400" y="4724400"/>
            <a:ext cx="4953000" cy="4419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ES"/>
              <a:t>¿Donde vemos sistemas concurrentes? </a:t>
            </a:r>
            <a:endParaRPr/>
          </a:p>
          <a:p>
            <a:pPr indent="0" lvl="0" marL="0" rtl="0" algn="l">
              <a:spcBef>
                <a:spcPts val="0"/>
              </a:spcBef>
              <a:spcAft>
                <a:spcPts val="0"/>
              </a:spcAft>
              <a:buNone/>
            </a:pPr>
            <a:r>
              <a:rPr lang="es-ES"/>
              <a:t>En los navegadores, que nos permiten navegar múltiples </a:t>
            </a:r>
            <a:r>
              <a:rPr lang="es-ES"/>
              <a:t>páginas</a:t>
            </a:r>
            <a:r>
              <a:rPr lang="es-ES"/>
              <a:t> en simultaneo</a:t>
            </a:r>
            <a:endParaRPr/>
          </a:p>
          <a:p>
            <a:pPr indent="0" lvl="0" marL="0" rtl="0" algn="l">
              <a:spcBef>
                <a:spcPts val="0"/>
              </a:spcBef>
              <a:spcAft>
                <a:spcPts val="0"/>
              </a:spcAft>
              <a:buNone/>
            </a:pPr>
            <a:r>
              <a:rPr lang="es-ES"/>
              <a:t>Los smartphones y los sistemas operativos que nos permiten </a:t>
            </a:r>
            <a:r>
              <a:rPr lang="es-ES"/>
              <a:t>realizar</a:t>
            </a:r>
            <a:r>
              <a:rPr lang="es-ES"/>
              <a:t> multiples tareas a la vez, o </a:t>
            </a:r>
            <a:endParaRPr/>
          </a:p>
          <a:p>
            <a:pPr indent="0" lvl="0" marL="0" rtl="0" algn="l">
              <a:spcBef>
                <a:spcPts val="0"/>
              </a:spcBef>
              <a:spcAft>
                <a:spcPts val="0"/>
              </a:spcAft>
              <a:buNone/>
            </a:pPr>
            <a:r>
              <a:rPr lang="es-ES"/>
              <a:t>los cajeros, que nos permiten acceder  una cuenta</a:t>
            </a:r>
            <a:endParaRPr/>
          </a:p>
        </p:txBody>
      </p:sp>
      <p:sp>
        <p:nvSpPr>
          <p:cNvPr id="94" name="Google Shape;94;g73a3f77dbd_0_3003:notes"/>
          <p:cNvSpPr txBox="1"/>
          <p:nvPr>
            <p:ph idx="12" type="sldNum"/>
          </p:nvPr>
        </p:nvSpPr>
        <p:spPr>
          <a:xfrm>
            <a:off x="3886200" y="9448800"/>
            <a:ext cx="28956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imes New Roman"/>
              <a:buNone/>
            </a:pPr>
            <a:fld id="{00000000-1234-1234-1234-123412341234}" type="slidenum">
              <a:rPr lang="es-ES"/>
              <a:t>‹#›</a:t>
            </a:fld>
            <a:endParaRPr sz="1400">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73a3f77dbd_0_3048:notes"/>
          <p:cNvSpPr/>
          <p:nvPr>
            <p:ph idx="2" type="sldImg"/>
          </p:nvPr>
        </p:nvSpPr>
        <p:spPr>
          <a:xfrm>
            <a:off x="71967" y="762000"/>
            <a:ext cx="6637800" cy="37338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73a3f77dbd_0_3048:notes"/>
          <p:cNvSpPr txBox="1"/>
          <p:nvPr>
            <p:ph idx="1" type="body"/>
          </p:nvPr>
        </p:nvSpPr>
        <p:spPr>
          <a:xfrm>
            <a:off x="914400" y="4724400"/>
            <a:ext cx="4953000" cy="4419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ES" sz="1200"/>
              <a:t>Un ejemplo en la vida real es el de los vehículos que se trasladan en rutas o autopistas. </a:t>
            </a:r>
            <a:endParaRPr sz="1200"/>
          </a:p>
          <a:p>
            <a:pPr indent="0" lvl="0" marL="0" rtl="0" algn="l">
              <a:spcBef>
                <a:spcPts val="0"/>
              </a:spcBef>
              <a:spcAft>
                <a:spcPts val="0"/>
              </a:spcAft>
              <a:buNone/>
            </a:pPr>
            <a:r>
              <a:rPr lang="es-ES" sz="1200"/>
              <a:t>Podemos pensar  a los autos como procesos y a las rutas como el hardware sobre el cual se ejecutan esos procesos.</a:t>
            </a:r>
            <a:endParaRPr sz="1200"/>
          </a:p>
          <a:p>
            <a:pPr indent="0" lvl="0" marL="0" rtl="0" algn="l">
              <a:spcBef>
                <a:spcPts val="0"/>
              </a:spcBef>
              <a:spcAft>
                <a:spcPts val="0"/>
              </a:spcAft>
              <a:buNone/>
            </a:pPr>
            <a:r>
              <a:rPr lang="es-ES" sz="1200"/>
              <a:t>El trayecto recorrido en su totalidad es el programa.</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s-ES" sz="1200"/>
              <a:t>Para no chocar los autos debe comunicarse y sincronizarse. Para ello existen reglas conocidas por todos,</a:t>
            </a:r>
            <a:endParaRPr sz="1200"/>
          </a:p>
          <a:p>
            <a:pPr indent="0" lvl="0" marL="0" rtl="0" algn="l">
              <a:spcBef>
                <a:spcPts val="0"/>
              </a:spcBef>
              <a:spcAft>
                <a:spcPts val="0"/>
              </a:spcAft>
              <a:buNone/>
            </a:pPr>
            <a:r>
              <a:rPr lang="es-ES" sz="1200"/>
              <a:t> </a:t>
            </a:r>
            <a:endParaRPr sz="1200"/>
          </a:p>
        </p:txBody>
      </p:sp>
      <p:sp>
        <p:nvSpPr>
          <p:cNvPr id="111" name="Google Shape;111;g73a3f77dbd_0_3048:notes"/>
          <p:cNvSpPr txBox="1"/>
          <p:nvPr>
            <p:ph idx="12" type="sldNum"/>
          </p:nvPr>
        </p:nvSpPr>
        <p:spPr>
          <a:xfrm>
            <a:off x="3886200" y="9448800"/>
            <a:ext cx="28956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imes New Roman"/>
              <a:buNone/>
            </a:pPr>
            <a:fld id="{00000000-1234-1234-1234-123412341234}" type="slidenum">
              <a:rPr lang="es-ES"/>
              <a:t>‹#›</a:t>
            </a:fld>
            <a:endParaRPr sz="1400">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73a3f77dbd_0_3027:notes"/>
          <p:cNvSpPr/>
          <p:nvPr>
            <p:ph idx="2" type="sldImg"/>
          </p:nvPr>
        </p:nvSpPr>
        <p:spPr>
          <a:xfrm>
            <a:off x="71967" y="762000"/>
            <a:ext cx="6637800" cy="37338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73a3f77dbd_0_3027:notes"/>
          <p:cNvSpPr txBox="1"/>
          <p:nvPr>
            <p:ph idx="1" type="body"/>
          </p:nvPr>
        </p:nvSpPr>
        <p:spPr>
          <a:xfrm>
            <a:off x="914400" y="4724400"/>
            <a:ext cx="4953000" cy="4419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ES" sz="1300"/>
              <a:t>Tenemos 3 escenarios posibles en cuanto a la ejecución de programas. </a:t>
            </a:r>
            <a:endParaRPr sz="1300"/>
          </a:p>
          <a:p>
            <a:pPr indent="0" lvl="0" marL="0" rtl="0" algn="l">
              <a:spcBef>
                <a:spcPts val="0"/>
              </a:spcBef>
              <a:spcAft>
                <a:spcPts val="0"/>
              </a:spcAft>
              <a:buNone/>
            </a:pPr>
            <a:r>
              <a:rPr lang="es-ES" sz="1300"/>
              <a:t>1 - El programa secuencial es el que uds ya conocen. Cuando se ejecuta transforma en un proceso en el cual las instrucciones se ejecutan una tras otras, o sea hay un único flujo de control. En este escenario no se tiene en cuenta la existencia de un procesador de múltiples núcleos, el proceso a parar a un unico nucleo.</a:t>
            </a:r>
            <a:endParaRPr sz="1300"/>
          </a:p>
          <a:p>
            <a:pPr indent="0" lvl="0" marL="0" rtl="0" algn="l">
              <a:spcBef>
                <a:spcPts val="0"/>
              </a:spcBef>
              <a:spcAft>
                <a:spcPts val="0"/>
              </a:spcAft>
              <a:buNone/>
            </a:pPr>
            <a:r>
              <a:rPr lang="es-ES" sz="1300"/>
              <a:t>2 - Como ya habiamos mencionado, En un programa concurrente se cuenta con mas de un proceso que trabajan juntos para realizar una tarea. Cada proceso es secuencial y cooperan para realizar la tarea y pueden o no sincronizarse. Pueden correr tanto en un mismo procesador  o en procesadores distintos. Entonces, no es un concepto ligado al hardware. O sea, podemos tener cada proceso en un procesador, o no. Si estan en un mismo procesador, van a avanzar de manera intercalada. Esto lo maneja el SO</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lnSpc>
                <a:spcPct val="126200"/>
              </a:lnSpc>
              <a:spcBef>
                <a:spcPts val="0"/>
              </a:spcBef>
              <a:spcAft>
                <a:spcPts val="0"/>
              </a:spcAft>
              <a:buNone/>
            </a:pPr>
            <a:r>
              <a:rPr lang="es-ES" sz="1100">
                <a:solidFill>
                  <a:srgbClr val="003366"/>
                </a:solidFill>
              </a:rPr>
              <a:t>Un programa concurrente especifica dos o más programas secuenciales que pueden ejecutarse concurrentemente en el tiempo como tareas o procesos.</a:t>
            </a:r>
            <a:endParaRPr sz="1100">
              <a:solidFill>
                <a:srgbClr val="003366"/>
              </a:solidFill>
            </a:endParaRPr>
          </a:p>
          <a:p>
            <a:pPr indent="0" lvl="0" marL="0" rtl="0" algn="l">
              <a:lnSpc>
                <a:spcPct val="123703"/>
              </a:lnSpc>
              <a:spcBef>
                <a:spcPts val="0"/>
              </a:spcBef>
              <a:spcAft>
                <a:spcPts val="0"/>
              </a:spcAft>
              <a:buNone/>
            </a:pPr>
            <a:r>
              <a:t/>
            </a:r>
            <a:endParaRPr sz="1100">
              <a:solidFill>
                <a:srgbClr val="003366"/>
              </a:solidFill>
            </a:endParaRPr>
          </a:p>
          <a:p>
            <a:pPr indent="0" lvl="0" marL="0" rtl="0" algn="l">
              <a:lnSpc>
                <a:spcPct val="123703"/>
              </a:lnSpc>
              <a:spcBef>
                <a:spcPts val="0"/>
              </a:spcBef>
              <a:spcAft>
                <a:spcPts val="0"/>
              </a:spcAft>
              <a:buNone/>
            </a:pPr>
            <a:r>
              <a:rPr lang="es-ES" sz="1100">
                <a:solidFill>
                  <a:srgbClr val="003366"/>
                </a:solidFill>
              </a:rPr>
              <a:t>Un proceso o tarea es un elemento concurrente abstracto que puede ejecutarse simultáneamente con otros procesos o tareas (en paralelo), si el hardware lo permite.</a:t>
            </a:r>
            <a:endParaRPr sz="1100">
              <a:solidFill>
                <a:srgbClr val="003366"/>
              </a:solidFill>
            </a:endParaRPr>
          </a:p>
          <a:p>
            <a:pPr indent="0" lvl="0" marL="0" rtl="0" algn="l">
              <a:lnSpc>
                <a:spcPct val="123703"/>
              </a:lnSpc>
              <a:spcBef>
                <a:spcPts val="0"/>
              </a:spcBef>
              <a:spcAft>
                <a:spcPts val="0"/>
              </a:spcAft>
              <a:buNone/>
            </a:pPr>
            <a:r>
              <a:t/>
            </a:r>
            <a:endParaRPr sz="1100">
              <a:solidFill>
                <a:srgbClr val="003366"/>
              </a:solidFill>
            </a:endParaRPr>
          </a:p>
          <a:p>
            <a:pPr indent="0" lvl="0" marL="0" rtl="0" algn="l">
              <a:lnSpc>
                <a:spcPct val="123703"/>
              </a:lnSpc>
              <a:spcBef>
                <a:spcPts val="0"/>
              </a:spcBef>
              <a:spcAft>
                <a:spcPts val="0"/>
              </a:spcAft>
              <a:buNone/>
            </a:pPr>
            <a:r>
              <a:rPr lang="es-ES" sz="1100">
                <a:solidFill>
                  <a:srgbClr val="003366"/>
                </a:solidFill>
              </a:rPr>
              <a:t>Un programa concurrente puede tener N procesos habilitados para ejecutarse concurrentemente y un sistema concurrente puede disponer de M procesadores cada uno de los cuales puede ejecutar uno o más procesos.</a:t>
            </a:r>
            <a:endParaRPr sz="1100">
              <a:solidFill>
                <a:srgbClr val="003366"/>
              </a:solidFill>
            </a:endParaRPr>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s-ES" sz="1300"/>
              <a:t>3- Finalmente, el pograma paralelo es un programa concurrente pero el objetivo es resolver el problema en menor tiempo que el secuencial, es por eso que se suele poner cada proceso en un procesador distinto.</a:t>
            </a:r>
            <a:endParaRPr sz="1300"/>
          </a:p>
          <a:p>
            <a:pPr indent="0" lvl="0" marL="0" rtl="0" algn="l">
              <a:spcBef>
                <a:spcPts val="0"/>
              </a:spcBef>
              <a:spcAft>
                <a:spcPts val="0"/>
              </a:spcAft>
              <a:buNone/>
            </a:pPr>
            <a:r>
              <a:t/>
            </a:r>
            <a:endParaRPr sz="1300"/>
          </a:p>
          <a:p>
            <a:pPr indent="0" lvl="0" marL="0" rtl="0" algn="l">
              <a:lnSpc>
                <a:spcPct val="123703"/>
              </a:lnSpc>
              <a:spcBef>
                <a:spcPts val="0"/>
              </a:spcBef>
              <a:spcAft>
                <a:spcPts val="0"/>
              </a:spcAft>
              <a:buNone/>
            </a:pPr>
            <a:r>
              <a:rPr lang="es-ES" sz="1200">
                <a:solidFill>
                  <a:srgbClr val="003366"/>
                </a:solidFill>
              </a:rPr>
              <a:t>La Concurrencia es un concepto de software.</a:t>
            </a:r>
            <a:endParaRPr sz="1200">
              <a:solidFill>
                <a:srgbClr val="003366"/>
              </a:solidFill>
            </a:endParaRPr>
          </a:p>
          <a:p>
            <a:pPr indent="0" lvl="0" marL="0" rtl="0" algn="l">
              <a:lnSpc>
                <a:spcPct val="123703"/>
              </a:lnSpc>
              <a:spcBef>
                <a:spcPts val="0"/>
              </a:spcBef>
              <a:spcAft>
                <a:spcPts val="0"/>
              </a:spcAft>
              <a:buNone/>
            </a:pPr>
            <a:r>
              <a:rPr lang="es-ES" sz="1200">
                <a:solidFill>
                  <a:srgbClr val="003366"/>
                </a:solidFill>
              </a:rPr>
              <a:t>La Programación Paralela se asocia con la ejecución concurrente en</a:t>
            </a:r>
            <a:endParaRPr sz="1200">
              <a:solidFill>
                <a:srgbClr val="003366"/>
              </a:solidFill>
            </a:endParaRPr>
          </a:p>
          <a:p>
            <a:pPr indent="0" lvl="0" marL="0" rtl="0" algn="l">
              <a:lnSpc>
                <a:spcPct val="123703"/>
              </a:lnSpc>
              <a:spcBef>
                <a:spcPts val="0"/>
              </a:spcBef>
              <a:spcAft>
                <a:spcPts val="0"/>
              </a:spcAft>
              <a:buNone/>
            </a:pPr>
            <a:r>
              <a:rPr lang="es-ES" sz="1200">
                <a:solidFill>
                  <a:srgbClr val="003366"/>
                </a:solidFill>
              </a:rPr>
              <a:t>múltiples  procesadores  que  pueden  tener  memoria  compartida,  y</a:t>
            </a:r>
            <a:endParaRPr sz="1200">
              <a:solidFill>
                <a:srgbClr val="003366"/>
              </a:solidFill>
            </a:endParaRPr>
          </a:p>
          <a:p>
            <a:pPr indent="0" lvl="0" marL="0" rtl="0" algn="l">
              <a:lnSpc>
                <a:spcPct val="123703"/>
              </a:lnSpc>
              <a:spcBef>
                <a:spcPts val="0"/>
              </a:spcBef>
              <a:spcAft>
                <a:spcPts val="0"/>
              </a:spcAft>
              <a:buNone/>
            </a:pPr>
            <a:r>
              <a:rPr lang="es-ES" sz="1200">
                <a:solidFill>
                  <a:srgbClr val="003366"/>
                </a:solidFill>
              </a:rPr>
              <a:t>generalmente con un objetivo de incrementar performance.</a:t>
            </a:r>
            <a:endParaRPr sz="1200">
              <a:solidFill>
                <a:srgbClr val="003366"/>
              </a:solidFill>
            </a:endParaRPr>
          </a:p>
          <a:p>
            <a:pPr indent="0" lvl="0" marL="0" rtl="0" algn="l">
              <a:spcBef>
                <a:spcPts val="0"/>
              </a:spcBef>
              <a:spcAft>
                <a:spcPts val="0"/>
              </a:spcAft>
              <a:buNone/>
            </a:pPr>
            <a:r>
              <a:t/>
            </a:r>
            <a:endParaRPr sz="1300"/>
          </a:p>
        </p:txBody>
      </p:sp>
      <p:sp>
        <p:nvSpPr>
          <p:cNvPr id="131" name="Google Shape;131;g73a3f77dbd_0_3027:notes"/>
          <p:cNvSpPr txBox="1"/>
          <p:nvPr>
            <p:ph idx="12" type="sldNum"/>
          </p:nvPr>
        </p:nvSpPr>
        <p:spPr>
          <a:xfrm>
            <a:off x="3886200" y="9448800"/>
            <a:ext cx="28956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imes New Roman"/>
              <a:buNone/>
            </a:pPr>
            <a:fld id="{00000000-1234-1234-1234-123412341234}" type="slidenum">
              <a:rPr lang="es-ES"/>
              <a:t>‹#›</a:t>
            </a:fld>
            <a:endParaRPr sz="1400">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73a3f77dbd_0_3067:notes"/>
          <p:cNvSpPr/>
          <p:nvPr>
            <p:ph idx="2" type="sldImg"/>
          </p:nvPr>
        </p:nvSpPr>
        <p:spPr>
          <a:xfrm>
            <a:off x="71967" y="762000"/>
            <a:ext cx="6637800" cy="37338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73a3f77dbd_0_3067:notes"/>
          <p:cNvSpPr txBox="1"/>
          <p:nvPr>
            <p:ph idx="1" type="body"/>
          </p:nvPr>
        </p:nvSpPr>
        <p:spPr>
          <a:xfrm>
            <a:off x="914400" y="4724400"/>
            <a:ext cx="4953000" cy="4419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g73a3f77dbd_0_3067:notes"/>
          <p:cNvSpPr txBox="1"/>
          <p:nvPr>
            <p:ph idx="12" type="sldNum"/>
          </p:nvPr>
        </p:nvSpPr>
        <p:spPr>
          <a:xfrm>
            <a:off x="3886200" y="9448800"/>
            <a:ext cx="28956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imes New Roman"/>
              <a:buNone/>
            </a:pPr>
            <a:fld id="{00000000-1234-1234-1234-123412341234}" type="slidenum">
              <a:rPr lang="es-ES"/>
              <a:t>‹#›</a:t>
            </a:fld>
            <a:endParaRPr sz="1400">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73a3f77dbd_0_3078:notes"/>
          <p:cNvSpPr/>
          <p:nvPr>
            <p:ph idx="2" type="sldImg"/>
          </p:nvPr>
        </p:nvSpPr>
        <p:spPr>
          <a:xfrm>
            <a:off x="71967" y="762000"/>
            <a:ext cx="6637800" cy="37338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73a3f77dbd_0_3078:notes"/>
          <p:cNvSpPr txBox="1"/>
          <p:nvPr>
            <p:ph idx="1" type="body"/>
          </p:nvPr>
        </p:nvSpPr>
        <p:spPr>
          <a:xfrm>
            <a:off x="914400" y="4724400"/>
            <a:ext cx="4953000" cy="4419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s-ES"/>
              <a:t>Con el objetivo de mejorar el rendimiento el hardware ha ido evolucionando, desde los procesadores iniciales de un unico núcleo de procesamiento, a procesadores con 2, 4, 6 8 nucleos, alcanzando ya a supecomputdoras con mas de 2 millones de nucleos.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65" name="Google Shape;165;g73a3f77dbd_0_3078:notes"/>
          <p:cNvSpPr txBox="1"/>
          <p:nvPr>
            <p:ph idx="12" type="sldNum"/>
          </p:nvPr>
        </p:nvSpPr>
        <p:spPr>
          <a:xfrm>
            <a:off x="3886200" y="9448800"/>
            <a:ext cx="28956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imes New Roman"/>
              <a:buNone/>
            </a:pPr>
            <a:fld id="{00000000-1234-1234-1234-123412341234}" type="slidenum">
              <a:rPr lang="es-ES"/>
              <a:t>‹#›</a:t>
            </a:fld>
            <a:endParaRPr sz="1400">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73a3f77dbd_0_3119:notes"/>
          <p:cNvSpPr/>
          <p:nvPr>
            <p:ph idx="2" type="sldImg"/>
          </p:nvPr>
        </p:nvSpPr>
        <p:spPr>
          <a:xfrm>
            <a:off x="71967" y="762000"/>
            <a:ext cx="6637800" cy="37338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73a3f77dbd_0_3119:notes"/>
          <p:cNvSpPr txBox="1"/>
          <p:nvPr>
            <p:ph idx="1" type="body"/>
          </p:nvPr>
        </p:nvSpPr>
        <p:spPr>
          <a:xfrm>
            <a:off x="914400" y="4724400"/>
            <a:ext cx="4953000" cy="4419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s-ES" sz="1150">
                <a:solidFill>
                  <a:srgbClr val="373737"/>
                </a:solidFill>
                <a:highlight>
                  <a:srgbClr val="FFFFFF"/>
                </a:highlight>
              </a:rPr>
              <a:t>Un procesador con 8 núcleos, es una CPU (Central Processor Unit) con 8 núcleos diferentes en una sola base. </a:t>
            </a:r>
            <a:r>
              <a:rPr b="1" lang="es-ES" sz="1150">
                <a:solidFill>
                  <a:srgbClr val="373737"/>
                </a:solidFill>
                <a:highlight>
                  <a:srgbClr val="FFFFFF"/>
                </a:highlight>
              </a:rPr>
              <a:t>Con el objetivo de mejorar el rendimiento.</a:t>
            </a:r>
            <a:endParaRPr sz="1150">
              <a:solidFill>
                <a:srgbClr val="373737"/>
              </a:solidFill>
              <a:highlight>
                <a:srgbClr val="FFFFFF"/>
              </a:highlight>
            </a:endParaRPr>
          </a:p>
          <a:p>
            <a:pPr indent="0" lvl="0" marL="0" rtl="0" algn="l">
              <a:lnSpc>
                <a:spcPct val="115000"/>
              </a:lnSpc>
              <a:spcBef>
                <a:spcPts val="1800"/>
              </a:spcBef>
              <a:spcAft>
                <a:spcPts val="0"/>
              </a:spcAft>
              <a:buNone/>
            </a:pPr>
            <a:r>
              <a:rPr lang="es-ES" sz="1150">
                <a:solidFill>
                  <a:srgbClr val="373737"/>
                </a:solidFill>
                <a:highlight>
                  <a:srgbClr val="FFFFFF"/>
                </a:highlight>
              </a:rPr>
              <a:t>El procesador de 8 núcleos es una única CPU en el que los ocho núcleos tienen recursos compartidos.</a:t>
            </a:r>
            <a:endParaRPr sz="1150">
              <a:solidFill>
                <a:srgbClr val="373737"/>
              </a:solidFill>
              <a:highlight>
                <a:srgbClr val="FFFFFF"/>
              </a:highlight>
            </a:endParaRPr>
          </a:p>
          <a:p>
            <a:pPr indent="0" lvl="0" marL="0" rtl="0" algn="l">
              <a:lnSpc>
                <a:spcPct val="115000"/>
              </a:lnSpc>
              <a:spcBef>
                <a:spcPts val="1800"/>
              </a:spcBef>
              <a:spcAft>
                <a:spcPts val="0"/>
              </a:spcAft>
              <a:buNone/>
            </a:pPr>
            <a:r>
              <a:rPr lang="es-ES" sz="1150">
                <a:solidFill>
                  <a:srgbClr val="373737"/>
                </a:solidFill>
                <a:highlight>
                  <a:srgbClr val="FFFFFF"/>
                </a:highlight>
              </a:rPr>
              <a:t>Asi la CPU tiene varias unidades que pueden trabajar de forma simultánea; en un mismo trabajo – dividiéndose las tareas – o en trabajos diferentes, Y todo ello sin que el rendimiento de uno se vea afectado por el rendimiento de los otros.</a:t>
            </a:r>
            <a:endParaRPr sz="1150">
              <a:solidFill>
                <a:srgbClr val="373737"/>
              </a:solidFill>
              <a:highlight>
                <a:srgbClr val="FFFFFF"/>
              </a:highlight>
            </a:endParaRPr>
          </a:p>
          <a:p>
            <a:pPr indent="0" lvl="0" marL="0" rtl="0" algn="l">
              <a:lnSpc>
                <a:spcPct val="115000"/>
              </a:lnSpc>
              <a:spcBef>
                <a:spcPts val="1800"/>
              </a:spcBef>
              <a:spcAft>
                <a:spcPts val="0"/>
              </a:spcAft>
              <a:buNone/>
            </a:pPr>
            <a:r>
              <a:rPr lang="es-ES" sz="1000">
                <a:latin typeface="Roboto"/>
                <a:ea typeface="Roboto"/>
                <a:cs typeface="Roboto"/>
                <a:sym typeface="Roboto"/>
              </a:rPr>
              <a:t>Pero un elemento que a veces no suele ser tenido en cuenta es la memoria caché, y es fundamental a la hora de tener un procesador potente.</a:t>
            </a:r>
            <a:endParaRPr sz="1000">
              <a:latin typeface="Roboto"/>
              <a:ea typeface="Roboto"/>
              <a:cs typeface="Roboto"/>
              <a:sym typeface="Roboto"/>
            </a:endParaRPr>
          </a:p>
          <a:p>
            <a:pPr indent="0" lvl="0" marL="0" rtl="0" algn="l">
              <a:lnSpc>
                <a:spcPct val="115000"/>
              </a:lnSpc>
              <a:spcBef>
                <a:spcPts val="0"/>
              </a:spcBef>
              <a:spcAft>
                <a:spcPts val="0"/>
              </a:spcAft>
              <a:buNone/>
            </a:pPr>
            <a:r>
              <a:t/>
            </a:r>
            <a:endParaRPr sz="1000">
              <a:latin typeface="Roboto"/>
              <a:ea typeface="Roboto"/>
              <a:cs typeface="Roboto"/>
              <a:sym typeface="Roboto"/>
            </a:endParaRPr>
          </a:p>
          <a:p>
            <a:pPr indent="0" lvl="0" marL="0" rtl="0" algn="l">
              <a:lnSpc>
                <a:spcPct val="115000"/>
              </a:lnSpc>
              <a:spcBef>
                <a:spcPts val="0"/>
              </a:spcBef>
              <a:spcAft>
                <a:spcPts val="0"/>
              </a:spcAft>
              <a:buNone/>
            </a:pPr>
            <a:r>
              <a:rPr lang="es-ES" sz="1000">
                <a:latin typeface="Roboto"/>
                <a:ea typeface="Roboto"/>
                <a:cs typeface="Roboto"/>
                <a:sym typeface="Roboto"/>
              </a:rPr>
              <a:t>La memoria caché se divide en varios niveles, cada uno de ellos más rápidos, más pequeños y más cercanos al procesador. Actualmente los procesadores cuentan con un total de tres niveles de memoria caché en su interior. Antes de entrar en esto, vamos a ver de forma rápida cómo funciona una memoria caché.</a:t>
            </a:r>
            <a:endParaRPr sz="1000">
              <a:latin typeface="Roboto"/>
              <a:ea typeface="Roboto"/>
              <a:cs typeface="Roboto"/>
              <a:sym typeface="Roboto"/>
            </a:endParaRPr>
          </a:p>
          <a:p>
            <a:pPr indent="0" lvl="0" marL="0" rtl="0" algn="l">
              <a:lnSpc>
                <a:spcPct val="115000"/>
              </a:lnSpc>
              <a:spcBef>
                <a:spcPts val="0"/>
              </a:spcBef>
              <a:spcAft>
                <a:spcPts val="0"/>
              </a:spcAft>
              <a:buNone/>
            </a:pPr>
            <a:r>
              <a:t/>
            </a:r>
            <a:endParaRPr sz="1000">
              <a:latin typeface="Roboto"/>
              <a:ea typeface="Roboto"/>
              <a:cs typeface="Roboto"/>
              <a:sym typeface="Roboto"/>
            </a:endParaRPr>
          </a:p>
          <a:p>
            <a:pPr indent="0" lvl="0" marL="0" rtl="0" algn="l">
              <a:lnSpc>
                <a:spcPct val="115000"/>
              </a:lnSpc>
              <a:spcBef>
                <a:spcPts val="0"/>
              </a:spcBef>
              <a:spcAft>
                <a:spcPts val="0"/>
              </a:spcAft>
              <a:buNone/>
            </a:pPr>
            <a:r>
              <a:rPr lang="es-ES" sz="1000">
                <a:latin typeface="Roboto"/>
                <a:ea typeface="Roboto"/>
                <a:cs typeface="Roboto"/>
                <a:sym typeface="Roboto"/>
              </a:rPr>
              <a:t>La caché L1 es la configuración más rápida, la que se encuentra más cerca de los núcleos. Ésta almacena los datos que inmediatamente van a ser usados por la CPU,</a:t>
            </a:r>
            <a:endParaRPr sz="1000">
              <a:latin typeface="Roboto"/>
              <a:ea typeface="Roboto"/>
              <a:cs typeface="Roboto"/>
              <a:sym typeface="Roboto"/>
            </a:endParaRPr>
          </a:p>
          <a:p>
            <a:pPr indent="0" lvl="0" marL="0" rtl="0" algn="l">
              <a:lnSpc>
                <a:spcPct val="115000"/>
              </a:lnSpc>
              <a:spcBef>
                <a:spcPts val="0"/>
              </a:spcBef>
              <a:spcAft>
                <a:spcPts val="0"/>
              </a:spcAft>
              <a:buNone/>
            </a:pPr>
            <a:r>
              <a:rPr lang="es-ES" sz="1000">
                <a:latin typeface="Roboto"/>
                <a:ea typeface="Roboto"/>
                <a:cs typeface="Roboto"/>
                <a:sym typeface="Roboto"/>
              </a:rPr>
              <a:t>La siguiente que encontramos será la caché L2 o de nivel 2. Esta tiene mayor capacidad de almacenamiento, aunque será un poco más lenta,</a:t>
            </a:r>
            <a:endParaRPr sz="1000">
              <a:latin typeface="Roboto"/>
              <a:ea typeface="Roboto"/>
              <a:cs typeface="Roboto"/>
              <a:sym typeface="Roboto"/>
            </a:endParaRPr>
          </a:p>
          <a:p>
            <a:pPr indent="0" lvl="0" marL="0" rtl="0" algn="l">
              <a:lnSpc>
                <a:spcPct val="115000"/>
              </a:lnSpc>
              <a:spcBef>
                <a:spcPts val="0"/>
              </a:spcBef>
              <a:spcAft>
                <a:spcPts val="0"/>
              </a:spcAft>
              <a:buNone/>
            </a:pPr>
            <a:r>
              <a:t/>
            </a:r>
            <a:endParaRPr sz="1000">
              <a:latin typeface="Roboto"/>
              <a:ea typeface="Roboto"/>
              <a:cs typeface="Roboto"/>
              <a:sym typeface="Roboto"/>
            </a:endParaRPr>
          </a:p>
          <a:p>
            <a:pPr indent="0" lvl="0" marL="0" rtl="0" algn="l">
              <a:lnSpc>
                <a:spcPct val="115000"/>
              </a:lnSpc>
              <a:spcBef>
                <a:spcPts val="0"/>
              </a:spcBef>
              <a:spcAft>
                <a:spcPts val="0"/>
              </a:spcAft>
              <a:buNone/>
            </a:pPr>
            <a:r>
              <a:t/>
            </a:r>
            <a:endParaRPr sz="1150">
              <a:solidFill>
                <a:srgbClr val="373737"/>
              </a:solidFill>
              <a:highlight>
                <a:srgbClr val="FFFFFF"/>
              </a:highlight>
            </a:endParaRPr>
          </a:p>
          <a:p>
            <a:pPr indent="0" lvl="0" marL="0" rtl="0" algn="l">
              <a:spcBef>
                <a:spcPts val="1800"/>
              </a:spcBef>
              <a:spcAft>
                <a:spcPts val="0"/>
              </a:spcAft>
              <a:buNone/>
            </a:pPr>
            <a:r>
              <a:t/>
            </a:r>
            <a:endParaRPr/>
          </a:p>
        </p:txBody>
      </p:sp>
      <p:sp>
        <p:nvSpPr>
          <p:cNvPr id="184" name="Google Shape;184;g73a3f77dbd_0_3119:notes"/>
          <p:cNvSpPr txBox="1"/>
          <p:nvPr>
            <p:ph idx="12" type="sldNum"/>
          </p:nvPr>
        </p:nvSpPr>
        <p:spPr>
          <a:xfrm>
            <a:off x="3886200" y="9448800"/>
            <a:ext cx="28956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Times New Roman"/>
              <a:buNone/>
            </a:pPr>
            <a:fld id="{00000000-1234-1234-1234-123412341234}" type="slidenum">
              <a:rPr lang="es-ES"/>
              <a:t>‹#›</a:t>
            </a:fld>
            <a:endParaRPr sz="1400">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g73a3f77dbd_0_295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5" name="Google Shape;15;g73a3f77dbd_0_2952"/>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6" name="Google Shape;16;g73a3f77dbd_0_2952"/>
          <p:cNvSpPr txBox="1"/>
          <p:nvPr>
            <p:ph idx="1" type="subTitle"/>
          </p:nvPr>
        </p:nvSpPr>
        <p:spPr>
          <a:xfrm>
            <a:off x="311700" y="1878560"/>
            <a:ext cx="4242600" cy="73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7" name="Google Shape;17;g73a3f77dbd_0_29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58" name="Shape 58"/>
        <p:cNvGrpSpPr/>
        <p:nvPr/>
      </p:nvGrpSpPr>
      <p:grpSpPr>
        <a:xfrm>
          <a:off x="0" y="0"/>
          <a:ext cx="0" cy="0"/>
          <a:chOff x="0" y="0"/>
          <a:chExt cx="0" cy="0"/>
        </a:xfrm>
      </p:grpSpPr>
      <p:sp>
        <p:nvSpPr>
          <p:cNvPr id="59" name="Google Shape;59;g73a3f77dbd_0_2997"/>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60" name="Google Shape;60;g73a3f77dbd_0_2997"/>
          <p:cNvSpPr txBox="1"/>
          <p:nvPr>
            <p:ph idx="1" type="body"/>
          </p:nvPr>
        </p:nvSpPr>
        <p:spPr>
          <a:xfrm>
            <a:off x="311700" y="2121425"/>
            <a:ext cx="5334900" cy="942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61" name="Google Shape;61;g73a3f77dbd_0_299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2" name="Shape 62"/>
        <p:cNvGrpSpPr/>
        <p:nvPr/>
      </p:nvGrpSpPr>
      <p:grpSpPr>
        <a:xfrm>
          <a:off x="0" y="0"/>
          <a:ext cx="0" cy="0"/>
          <a:chOff x="0" y="0"/>
          <a:chExt cx="0" cy="0"/>
        </a:xfrm>
      </p:grpSpPr>
      <p:sp>
        <p:nvSpPr>
          <p:cNvPr id="63" name="Google Shape;63;g73a3f77dbd_0_300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18" name="Shape 18"/>
        <p:cNvGrpSpPr/>
        <p:nvPr/>
      </p:nvGrpSpPr>
      <p:grpSpPr>
        <a:xfrm>
          <a:off x="0" y="0"/>
          <a:ext cx="0" cy="0"/>
          <a:chOff x="0" y="0"/>
          <a:chExt cx="0" cy="0"/>
        </a:xfrm>
      </p:grpSpPr>
      <p:sp>
        <p:nvSpPr>
          <p:cNvPr id="19" name="Google Shape;19;g73a3f77dbd_0_2957"/>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20" name="Google Shape;20;g73a3f77dbd_0_2957"/>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21" name="Google Shape;21;g73a3f77dbd_0_2957"/>
          <p:cNvSpPr txBox="1"/>
          <p:nvPr>
            <p:ph type="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22" name="Google Shape;22;g73a3f77dbd_0_29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g73a3f77dbd_0_2962"/>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g73a3f77dbd_0_2962"/>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6" name="Google Shape;26;g73a3f77dbd_0_2962"/>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7" name="Google Shape;27;g73a3f77dbd_0_2962"/>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8" name="Google Shape;28;g73a3f77dbd_0_2962"/>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9" name="Google Shape;29;g73a3f77dbd_0_29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0" name="Shape 30"/>
        <p:cNvGrpSpPr/>
        <p:nvPr/>
      </p:nvGrpSpPr>
      <p:grpSpPr>
        <a:xfrm>
          <a:off x="0" y="0"/>
          <a:ext cx="0" cy="0"/>
          <a:chOff x="0" y="0"/>
          <a:chExt cx="0" cy="0"/>
        </a:xfrm>
      </p:grpSpPr>
      <p:sp>
        <p:nvSpPr>
          <p:cNvPr id="31" name="Google Shape;31;g73a3f77dbd_0_2969"/>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g73a3f77dbd_0_296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3" name="Google Shape;33;g73a3f77dbd_0_2969"/>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4" name="Google Shape;34;g73a3f77dbd_0_2969"/>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5" name="Google Shape;35;g73a3f77dbd_0_29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6" name="Shape 36"/>
        <p:cNvGrpSpPr/>
        <p:nvPr/>
      </p:nvGrpSpPr>
      <p:grpSpPr>
        <a:xfrm>
          <a:off x="0" y="0"/>
          <a:ext cx="0" cy="0"/>
          <a:chOff x="0" y="0"/>
          <a:chExt cx="0" cy="0"/>
        </a:xfrm>
      </p:grpSpPr>
      <p:sp>
        <p:nvSpPr>
          <p:cNvPr id="37" name="Google Shape;37;g73a3f77dbd_0_297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g73a3f77dbd_0_297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g73a3f77dbd_0_29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0" name="Shape 40"/>
        <p:cNvGrpSpPr/>
        <p:nvPr/>
      </p:nvGrpSpPr>
      <p:grpSpPr>
        <a:xfrm>
          <a:off x="0" y="0"/>
          <a:ext cx="0" cy="0"/>
          <a:chOff x="0" y="0"/>
          <a:chExt cx="0" cy="0"/>
        </a:xfrm>
      </p:grpSpPr>
      <p:sp>
        <p:nvSpPr>
          <p:cNvPr id="41" name="Google Shape;41;g73a3f77dbd_0_2979"/>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g73a3f77dbd_0_2979"/>
          <p:cNvSpPr txBox="1"/>
          <p:nvPr>
            <p:ph type="title"/>
          </p:nvPr>
        </p:nvSpPr>
        <p:spPr>
          <a:xfrm>
            <a:off x="311725" y="500925"/>
            <a:ext cx="3127500" cy="1829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3" name="Google Shape;43;g73a3f77dbd_0_2979"/>
          <p:cNvSpPr txBox="1"/>
          <p:nvPr>
            <p:ph idx="1" type="body"/>
          </p:nvPr>
        </p:nvSpPr>
        <p:spPr>
          <a:xfrm>
            <a:off x="311700" y="2390650"/>
            <a:ext cx="3127500" cy="229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44" name="Google Shape;44;g73a3f77dbd_0_29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45" name="Shape 45"/>
        <p:cNvGrpSpPr/>
        <p:nvPr/>
      </p:nvGrpSpPr>
      <p:grpSpPr>
        <a:xfrm>
          <a:off x="0" y="0"/>
          <a:ext cx="0" cy="0"/>
          <a:chOff x="0" y="0"/>
          <a:chExt cx="0" cy="0"/>
        </a:xfrm>
      </p:grpSpPr>
      <p:sp>
        <p:nvSpPr>
          <p:cNvPr id="46" name="Google Shape;46;g73a3f77dbd_0_2984"/>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7" name="Google Shape;47;g73a3f77dbd_0_29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g73a3f77dbd_0_2987"/>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g73a3f77dbd_0_2987"/>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51" name="Google Shape;51;g73a3f77dbd_0_2987"/>
          <p:cNvSpPr txBox="1"/>
          <p:nvPr>
            <p:ph idx="1" type="subTitle"/>
          </p:nvPr>
        </p:nvSpPr>
        <p:spPr>
          <a:xfrm>
            <a:off x="304800" y="2626725"/>
            <a:ext cx="3704400" cy="92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52" name="Google Shape;52;g73a3f77dbd_0_2987"/>
          <p:cNvSpPr txBox="1"/>
          <p:nvPr>
            <p:ph idx="2" type="body"/>
          </p:nvPr>
        </p:nvSpPr>
        <p:spPr>
          <a:xfrm>
            <a:off x="4879025" y="500925"/>
            <a:ext cx="3954000" cy="4111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3" name="Google Shape;53;g73a3f77dbd_0_29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4" name="Shape 54"/>
        <p:cNvGrpSpPr/>
        <p:nvPr/>
      </p:nvGrpSpPr>
      <p:grpSpPr>
        <a:xfrm>
          <a:off x="0" y="0"/>
          <a:ext cx="0" cy="0"/>
          <a:chOff x="0" y="0"/>
          <a:chExt cx="0" cy="0"/>
        </a:xfrm>
      </p:grpSpPr>
      <p:sp>
        <p:nvSpPr>
          <p:cNvPr id="55" name="Google Shape;55;g73a3f77dbd_0_2993"/>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g73a3f77dbd_0_2993"/>
          <p:cNvSpPr txBox="1"/>
          <p:nvPr>
            <p:ph idx="1" type="body"/>
          </p:nvPr>
        </p:nvSpPr>
        <p:spPr>
          <a:xfrm>
            <a:off x="311700" y="4521400"/>
            <a:ext cx="7979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7" name="Google Shape;57;g73a3f77dbd_0_299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radigm">
    <p:bg>
      <p:bgPr>
        <a:solidFill>
          <a:schemeClr val="lt1"/>
        </a:solidFill>
      </p:bgPr>
    </p:bg>
    <p:spTree>
      <p:nvGrpSpPr>
        <p:cNvPr id="9" name="Shape 9"/>
        <p:cNvGrpSpPr/>
        <p:nvPr/>
      </p:nvGrpSpPr>
      <p:grpSpPr>
        <a:xfrm>
          <a:off x="0" y="0"/>
          <a:ext cx="0" cy="0"/>
          <a:chOff x="0" y="0"/>
          <a:chExt cx="0" cy="0"/>
        </a:xfrm>
      </p:grpSpPr>
      <p:sp>
        <p:nvSpPr>
          <p:cNvPr id="10" name="Google Shape;10;g73a3f77dbd_0_29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11" name="Google Shape;11;g73a3f77dbd_0_294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12" name="Google Shape;12;g73a3f77dbd_0_29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mc:Choice Requires="p14">
      <p:transition spd="slow" p14:dur="1000">
        <p:push dir="r"/>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14.png"/><Relationship Id="rId5"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2.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3.jpg"/><Relationship Id="rId5" Type="http://schemas.openxmlformats.org/officeDocument/2006/relationships/image" Target="../media/image15.png"/><Relationship Id="rId6" Type="http://schemas.openxmlformats.org/officeDocument/2006/relationships/image" Target="../media/image4.png"/><Relationship Id="rId7"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7.jpg"/><Relationship Id="rId4" Type="http://schemas.openxmlformats.org/officeDocument/2006/relationships/image" Target="../media/image12.png"/><Relationship Id="rId5" Type="http://schemas.openxmlformats.org/officeDocument/2006/relationships/image" Target="../media/image20.png"/><Relationship Id="rId6"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pic>
        <p:nvPicPr>
          <p:cNvPr id="69" name="Google Shape;69;g73a3f77dbd_0_1106"/>
          <p:cNvPicPr preferRelativeResize="0"/>
          <p:nvPr/>
        </p:nvPicPr>
        <p:blipFill rotWithShape="1">
          <a:blip r:embed="rId3">
            <a:alphaModFix amt="15000"/>
          </a:blip>
          <a:srcRect b="0" l="0" r="23059" t="27651"/>
          <a:stretch/>
        </p:blipFill>
        <p:spPr>
          <a:xfrm>
            <a:off x="0" y="0"/>
            <a:ext cx="9144000" cy="5225850"/>
          </a:xfrm>
          <a:prstGeom prst="rect">
            <a:avLst/>
          </a:prstGeom>
          <a:noFill/>
          <a:ln>
            <a:noFill/>
          </a:ln>
        </p:spPr>
      </p:pic>
      <p:sp>
        <p:nvSpPr>
          <p:cNvPr id="70" name="Google Shape;70;g73a3f77dbd_0_1106"/>
          <p:cNvSpPr txBox="1"/>
          <p:nvPr>
            <p:ph idx="4294967295" type="title"/>
          </p:nvPr>
        </p:nvSpPr>
        <p:spPr>
          <a:xfrm>
            <a:off x="311700" y="2795400"/>
            <a:ext cx="8520600" cy="12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s-ES" sz="3300">
                <a:latin typeface="Roboto Condensed Light"/>
                <a:ea typeface="Roboto Condensed Light"/>
                <a:cs typeface="Roboto Condensed Light"/>
                <a:sym typeface="Roboto Condensed Light"/>
              </a:rPr>
              <a:t>Taller de programación</a:t>
            </a:r>
            <a:endParaRPr b="0" sz="3300">
              <a:latin typeface="Roboto Condensed Light"/>
              <a:ea typeface="Roboto Condensed Light"/>
              <a:cs typeface="Roboto Condensed Light"/>
              <a:sym typeface="Roboto Condensed Light"/>
            </a:endParaRPr>
          </a:p>
          <a:p>
            <a:pPr indent="0" lvl="0" marL="0" rtl="0" algn="l">
              <a:spcBef>
                <a:spcPts val="0"/>
              </a:spcBef>
              <a:spcAft>
                <a:spcPts val="0"/>
              </a:spcAft>
              <a:buNone/>
            </a:pPr>
            <a:r>
              <a:rPr b="0" lang="es-ES" sz="3300">
                <a:latin typeface="Roboto Condensed Light"/>
                <a:ea typeface="Roboto Condensed Light"/>
                <a:cs typeface="Roboto Condensed Light"/>
                <a:sym typeface="Roboto Condensed Light"/>
              </a:rPr>
              <a:t>Módulo Programación Concurrente</a:t>
            </a:r>
            <a:endParaRPr b="0" sz="3300">
              <a:latin typeface="Roboto Condensed Light"/>
              <a:ea typeface="Roboto Condensed Light"/>
              <a:cs typeface="Roboto Condensed Light"/>
              <a:sym typeface="Roboto Condensed Light"/>
            </a:endParaRPr>
          </a:p>
        </p:txBody>
      </p:sp>
      <p:sp>
        <p:nvSpPr>
          <p:cNvPr id="71" name="Google Shape;71;g73a3f77dbd_0_1106"/>
          <p:cNvSpPr txBox="1"/>
          <p:nvPr>
            <p:ph idx="4294967295" type="subTitle"/>
          </p:nvPr>
        </p:nvSpPr>
        <p:spPr>
          <a:xfrm>
            <a:off x="387900" y="4123350"/>
            <a:ext cx="8520600" cy="4569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s-ES" sz="2800">
                <a:solidFill>
                  <a:srgbClr val="434343"/>
                </a:solidFill>
                <a:latin typeface="Economica"/>
                <a:ea typeface="Economica"/>
                <a:cs typeface="Economica"/>
                <a:sym typeface="Economica"/>
              </a:rPr>
              <a:t>Clase 1</a:t>
            </a:r>
            <a:endParaRPr sz="2800">
              <a:solidFill>
                <a:srgbClr val="434343"/>
              </a:solidFill>
              <a:latin typeface="Economica"/>
              <a:ea typeface="Economica"/>
              <a:cs typeface="Economica"/>
              <a:sym typeface="Economica"/>
            </a:endParaRPr>
          </a:p>
        </p:txBody>
      </p:sp>
      <p:sp>
        <p:nvSpPr>
          <p:cNvPr id="72" name="Google Shape;72;g73a3f77dbd_0_1106"/>
          <p:cNvSpPr txBox="1"/>
          <p:nvPr>
            <p:ph idx="4294967295" type="subTitle"/>
          </p:nvPr>
        </p:nvSpPr>
        <p:spPr>
          <a:xfrm>
            <a:off x="387900" y="4580250"/>
            <a:ext cx="8444400" cy="4569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s-ES" sz="2200">
                <a:solidFill>
                  <a:srgbClr val="404040"/>
                </a:solidFill>
                <a:latin typeface="Economica"/>
                <a:ea typeface="Economica"/>
                <a:cs typeface="Economica"/>
                <a:sym typeface="Economica"/>
              </a:rPr>
              <a:t>2020</a:t>
            </a:r>
            <a:endParaRPr sz="2200">
              <a:solidFill>
                <a:srgbClr val="404040"/>
              </a:solidFill>
              <a:latin typeface="Economica"/>
              <a:ea typeface="Economica"/>
              <a:cs typeface="Economica"/>
              <a:sym typeface="Economic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g73a3f77dbd_0_316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ES"/>
              <a:t>Programación concurrente - </a:t>
            </a:r>
            <a:r>
              <a:rPr lang="es-ES" sz="2400"/>
              <a:t>Hardware</a:t>
            </a:r>
            <a:endParaRPr/>
          </a:p>
        </p:txBody>
      </p:sp>
      <p:sp>
        <p:nvSpPr>
          <p:cNvPr id="225" name="Google Shape;225;g73a3f77dbd_0_31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ES"/>
              <a:t>‹#›</a:t>
            </a:fld>
            <a:endParaRPr/>
          </a:p>
        </p:txBody>
      </p:sp>
      <p:grpSp>
        <p:nvGrpSpPr>
          <p:cNvPr id="226" name="Google Shape;226;g73a3f77dbd_0_3162"/>
          <p:cNvGrpSpPr/>
          <p:nvPr/>
        </p:nvGrpSpPr>
        <p:grpSpPr>
          <a:xfrm>
            <a:off x="1127129" y="1554872"/>
            <a:ext cx="2939928" cy="1516773"/>
            <a:chOff x="651053" y="2046750"/>
            <a:chExt cx="5324993" cy="2495514"/>
          </a:xfrm>
        </p:grpSpPr>
        <p:grpSp>
          <p:nvGrpSpPr>
            <p:cNvPr id="227" name="Google Shape;227;g73a3f77dbd_0_3162"/>
            <p:cNvGrpSpPr/>
            <p:nvPr/>
          </p:nvGrpSpPr>
          <p:grpSpPr>
            <a:xfrm>
              <a:off x="651053" y="2046750"/>
              <a:ext cx="5324993" cy="2495514"/>
              <a:chOff x="1012401" y="2082556"/>
              <a:chExt cx="4812900" cy="2841300"/>
            </a:xfrm>
          </p:grpSpPr>
          <p:sp>
            <p:nvSpPr>
              <p:cNvPr id="228" name="Google Shape;228;g73a3f77dbd_0_3162"/>
              <p:cNvSpPr/>
              <p:nvPr/>
            </p:nvSpPr>
            <p:spPr>
              <a:xfrm>
                <a:off x="1012401" y="2082556"/>
                <a:ext cx="4812900" cy="2841300"/>
              </a:xfrm>
              <a:prstGeom prst="roundRect">
                <a:avLst>
                  <a:gd fmla="val 5257" name="adj"/>
                </a:avLst>
              </a:prstGeom>
              <a:solidFill>
                <a:schemeClr val="accent1"/>
              </a:solidFill>
              <a:ln cap="flat" cmpd="sng" w="12700">
                <a:solidFill>
                  <a:srgbClr val="236B8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1100" u="none">
                  <a:solidFill>
                    <a:schemeClr val="dk1"/>
                  </a:solidFill>
                  <a:latin typeface="Tahoma"/>
                  <a:ea typeface="Tahoma"/>
                  <a:cs typeface="Tahoma"/>
                  <a:sym typeface="Tahoma"/>
                </a:endParaRPr>
              </a:p>
            </p:txBody>
          </p:sp>
          <p:sp>
            <p:nvSpPr>
              <p:cNvPr id="229" name="Google Shape;229;g73a3f77dbd_0_3162"/>
              <p:cNvSpPr txBox="1"/>
              <p:nvPr/>
            </p:nvSpPr>
            <p:spPr>
              <a:xfrm>
                <a:off x="1126500" y="2265367"/>
                <a:ext cx="1728900" cy="24603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1100" u="none">
                  <a:solidFill>
                    <a:schemeClr val="dk1"/>
                  </a:solidFill>
                  <a:latin typeface="Tahoma"/>
                  <a:ea typeface="Tahoma"/>
                  <a:cs typeface="Tahoma"/>
                  <a:sym typeface="Tahoma"/>
                </a:endParaRPr>
              </a:p>
            </p:txBody>
          </p:sp>
          <p:sp>
            <p:nvSpPr>
              <p:cNvPr id="230" name="Google Shape;230;g73a3f77dbd_0_3162"/>
              <p:cNvSpPr txBox="1"/>
              <p:nvPr/>
            </p:nvSpPr>
            <p:spPr>
              <a:xfrm>
                <a:off x="3106892" y="2173191"/>
                <a:ext cx="539700" cy="2644500"/>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1100" u="none">
                  <a:solidFill>
                    <a:schemeClr val="dk1"/>
                  </a:solidFill>
                  <a:latin typeface="Tahoma"/>
                  <a:ea typeface="Tahoma"/>
                  <a:cs typeface="Tahoma"/>
                  <a:sym typeface="Tahoma"/>
                </a:endParaRPr>
              </a:p>
            </p:txBody>
          </p:sp>
          <p:sp>
            <p:nvSpPr>
              <p:cNvPr id="231" name="Google Shape;231;g73a3f77dbd_0_3162"/>
              <p:cNvSpPr txBox="1"/>
              <p:nvPr/>
            </p:nvSpPr>
            <p:spPr>
              <a:xfrm rot="-5400000">
                <a:off x="2238115" y="3282032"/>
                <a:ext cx="2295300" cy="408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600"/>
                  <a:buFont typeface="Arial Narrow"/>
                  <a:buNone/>
                </a:pPr>
                <a:r>
                  <a:rPr b="0" i="0" lang="es-ES" sz="1100" u="none" cap="none" strike="noStrike">
                    <a:solidFill>
                      <a:schemeClr val="dk1"/>
                    </a:solidFill>
                    <a:latin typeface="Arial Narrow"/>
                    <a:ea typeface="Arial Narrow"/>
                    <a:cs typeface="Arial Narrow"/>
                    <a:sym typeface="Arial Narrow"/>
                  </a:rPr>
                  <a:t>Memoria Principal</a:t>
                </a:r>
                <a:endParaRPr sz="1100"/>
              </a:p>
            </p:txBody>
          </p:sp>
          <p:sp>
            <p:nvSpPr>
              <p:cNvPr id="232" name="Google Shape;232;g73a3f77dbd_0_3162"/>
              <p:cNvSpPr/>
              <p:nvPr/>
            </p:nvSpPr>
            <p:spPr>
              <a:xfrm>
                <a:off x="1260025" y="2421252"/>
                <a:ext cx="1368900" cy="646500"/>
              </a:xfrm>
              <a:prstGeom prst="roundRect">
                <a:avLst>
                  <a:gd fmla="val 16667" name="adj"/>
                </a:avLst>
              </a:prstGeom>
              <a:solidFill>
                <a:srgbClr val="F2F2F2"/>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1100" u="none">
                  <a:solidFill>
                    <a:schemeClr val="dk1"/>
                  </a:solidFill>
                  <a:latin typeface="Tahoma"/>
                  <a:ea typeface="Tahoma"/>
                  <a:cs typeface="Tahoma"/>
                  <a:sym typeface="Tahoma"/>
                </a:endParaRPr>
              </a:p>
            </p:txBody>
          </p:sp>
          <p:sp>
            <p:nvSpPr>
              <p:cNvPr id="233" name="Google Shape;233;g73a3f77dbd_0_3162"/>
              <p:cNvSpPr/>
              <p:nvPr/>
            </p:nvSpPr>
            <p:spPr>
              <a:xfrm>
                <a:off x="1409011" y="2575782"/>
                <a:ext cx="282600" cy="319800"/>
              </a:xfrm>
              <a:prstGeom prst="ellipse">
                <a:avLst/>
              </a:prstGeom>
              <a:solidFill>
                <a:srgbClr val="316857"/>
              </a:solidFill>
              <a:ln cap="flat" cmpd="sng" w="12700">
                <a:solidFill>
                  <a:srgbClr val="195F9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1100" u="none">
                  <a:solidFill>
                    <a:schemeClr val="dk1"/>
                  </a:solidFill>
                  <a:latin typeface="Tahoma"/>
                  <a:ea typeface="Tahoma"/>
                  <a:cs typeface="Tahoma"/>
                  <a:sym typeface="Tahoma"/>
                </a:endParaRPr>
              </a:p>
            </p:txBody>
          </p:sp>
          <p:sp>
            <p:nvSpPr>
              <p:cNvPr id="234" name="Google Shape;234;g73a3f77dbd_0_3162"/>
              <p:cNvSpPr/>
              <p:nvPr/>
            </p:nvSpPr>
            <p:spPr>
              <a:xfrm>
                <a:off x="2256547" y="2564937"/>
                <a:ext cx="281100" cy="318600"/>
              </a:xfrm>
              <a:prstGeom prst="ellipse">
                <a:avLst/>
              </a:prstGeom>
              <a:solidFill>
                <a:srgbClr val="316857"/>
              </a:solidFill>
              <a:ln cap="flat" cmpd="sng" w="12700">
                <a:solidFill>
                  <a:srgbClr val="195F9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1100" u="none">
                  <a:solidFill>
                    <a:schemeClr val="dk1"/>
                  </a:solidFill>
                  <a:latin typeface="Tahoma"/>
                  <a:ea typeface="Tahoma"/>
                  <a:cs typeface="Tahoma"/>
                  <a:sym typeface="Tahoma"/>
                </a:endParaRPr>
              </a:p>
            </p:txBody>
          </p:sp>
          <p:sp>
            <p:nvSpPr>
              <p:cNvPr id="235" name="Google Shape;235;g73a3f77dbd_0_3162"/>
              <p:cNvSpPr/>
              <p:nvPr/>
            </p:nvSpPr>
            <p:spPr>
              <a:xfrm>
                <a:off x="1260025" y="3883860"/>
                <a:ext cx="1368900" cy="649200"/>
              </a:xfrm>
              <a:prstGeom prst="roundRect">
                <a:avLst>
                  <a:gd fmla="val 16667" name="adj"/>
                </a:avLst>
              </a:prstGeom>
              <a:solidFill>
                <a:srgbClr val="F2F2F2"/>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1100" u="none">
                  <a:solidFill>
                    <a:schemeClr val="dk1"/>
                  </a:solidFill>
                  <a:latin typeface="Tahoma"/>
                  <a:ea typeface="Tahoma"/>
                  <a:cs typeface="Tahoma"/>
                  <a:sym typeface="Tahoma"/>
                </a:endParaRPr>
              </a:p>
            </p:txBody>
          </p:sp>
          <p:sp>
            <p:nvSpPr>
              <p:cNvPr id="236" name="Google Shape;236;g73a3f77dbd_0_3162"/>
              <p:cNvSpPr/>
              <p:nvPr/>
            </p:nvSpPr>
            <p:spPr>
              <a:xfrm>
                <a:off x="1409011" y="4039746"/>
                <a:ext cx="282600" cy="318600"/>
              </a:xfrm>
              <a:prstGeom prst="ellipse">
                <a:avLst/>
              </a:prstGeom>
              <a:solidFill>
                <a:srgbClr val="316857"/>
              </a:solidFill>
              <a:ln cap="flat" cmpd="sng" w="12700">
                <a:solidFill>
                  <a:srgbClr val="195F9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1100" u="none">
                  <a:solidFill>
                    <a:schemeClr val="dk1"/>
                  </a:solidFill>
                  <a:latin typeface="Tahoma"/>
                  <a:ea typeface="Tahoma"/>
                  <a:cs typeface="Tahoma"/>
                  <a:sym typeface="Tahoma"/>
                </a:endParaRPr>
              </a:p>
            </p:txBody>
          </p:sp>
          <p:sp>
            <p:nvSpPr>
              <p:cNvPr id="237" name="Google Shape;237;g73a3f77dbd_0_3162"/>
              <p:cNvSpPr/>
              <p:nvPr/>
            </p:nvSpPr>
            <p:spPr>
              <a:xfrm>
                <a:off x="2256547" y="4028902"/>
                <a:ext cx="281100" cy="318600"/>
              </a:xfrm>
              <a:prstGeom prst="ellipse">
                <a:avLst/>
              </a:prstGeom>
              <a:solidFill>
                <a:srgbClr val="316857"/>
              </a:solidFill>
              <a:ln cap="flat" cmpd="sng" w="12700">
                <a:solidFill>
                  <a:srgbClr val="195F9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1100" u="none">
                  <a:solidFill>
                    <a:schemeClr val="dk1"/>
                  </a:solidFill>
                  <a:latin typeface="Tahoma"/>
                  <a:ea typeface="Tahoma"/>
                  <a:cs typeface="Tahoma"/>
                  <a:sym typeface="Tahoma"/>
                </a:endParaRPr>
              </a:p>
            </p:txBody>
          </p:sp>
          <p:sp>
            <p:nvSpPr>
              <p:cNvPr id="238" name="Google Shape;238;g73a3f77dbd_0_3162"/>
              <p:cNvSpPr txBox="1"/>
              <p:nvPr/>
            </p:nvSpPr>
            <p:spPr>
              <a:xfrm>
                <a:off x="3955833" y="2292477"/>
                <a:ext cx="1727400" cy="2457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1100" u="none">
                  <a:solidFill>
                    <a:schemeClr val="dk1"/>
                  </a:solidFill>
                  <a:latin typeface="Tahoma"/>
                  <a:ea typeface="Tahoma"/>
                  <a:cs typeface="Tahoma"/>
                  <a:sym typeface="Tahoma"/>
                </a:endParaRPr>
              </a:p>
            </p:txBody>
          </p:sp>
          <p:sp>
            <p:nvSpPr>
              <p:cNvPr id="239" name="Google Shape;239;g73a3f77dbd_0_3162"/>
              <p:cNvSpPr/>
              <p:nvPr/>
            </p:nvSpPr>
            <p:spPr>
              <a:xfrm>
                <a:off x="4087953" y="2447007"/>
                <a:ext cx="1367700" cy="648000"/>
              </a:xfrm>
              <a:prstGeom prst="roundRect">
                <a:avLst>
                  <a:gd fmla="val 16667" name="adj"/>
                </a:avLst>
              </a:prstGeom>
              <a:solidFill>
                <a:srgbClr val="F2F2F2"/>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1100" u="none">
                  <a:solidFill>
                    <a:schemeClr val="dk1"/>
                  </a:solidFill>
                  <a:latin typeface="Tahoma"/>
                  <a:ea typeface="Tahoma"/>
                  <a:cs typeface="Tahoma"/>
                  <a:sym typeface="Tahoma"/>
                </a:endParaRPr>
              </a:p>
            </p:txBody>
          </p:sp>
          <p:sp>
            <p:nvSpPr>
              <p:cNvPr id="240" name="Google Shape;240;g73a3f77dbd_0_3162"/>
              <p:cNvSpPr/>
              <p:nvPr/>
            </p:nvSpPr>
            <p:spPr>
              <a:xfrm>
                <a:off x="4238345" y="2602892"/>
                <a:ext cx="281100" cy="317100"/>
              </a:xfrm>
              <a:prstGeom prst="ellipse">
                <a:avLst/>
              </a:prstGeom>
              <a:solidFill>
                <a:srgbClr val="316857"/>
              </a:solidFill>
              <a:ln cap="flat" cmpd="sng" w="12700">
                <a:solidFill>
                  <a:srgbClr val="195F9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1100" u="none">
                  <a:solidFill>
                    <a:schemeClr val="dk1"/>
                  </a:solidFill>
                  <a:latin typeface="Tahoma"/>
                  <a:ea typeface="Tahoma"/>
                  <a:cs typeface="Tahoma"/>
                  <a:sym typeface="Tahoma"/>
                </a:endParaRPr>
              </a:p>
            </p:txBody>
          </p:sp>
          <p:sp>
            <p:nvSpPr>
              <p:cNvPr id="241" name="Google Shape;241;g73a3f77dbd_0_3162"/>
              <p:cNvSpPr/>
              <p:nvPr/>
            </p:nvSpPr>
            <p:spPr>
              <a:xfrm>
                <a:off x="5084475" y="2590692"/>
                <a:ext cx="282600" cy="318600"/>
              </a:xfrm>
              <a:prstGeom prst="ellipse">
                <a:avLst/>
              </a:prstGeom>
              <a:solidFill>
                <a:srgbClr val="316857"/>
              </a:solidFill>
              <a:ln cap="flat" cmpd="sng" w="12700">
                <a:solidFill>
                  <a:srgbClr val="195F9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1100" u="none">
                  <a:solidFill>
                    <a:schemeClr val="dk1"/>
                  </a:solidFill>
                  <a:latin typeface="Tahoma"/>
                  <a:ea typeface="Tahoma"/>
                  <a:cs typeface="Tahoma"/>
                  <a:sym typeface="Tahoma"/>
                </a:endParaRPr>
              </a:p>
            </p:txBody>
          </p:sp>
          <p:sp>
            <p:nvSpPr>
              <p:cNvPr id="242" name="Google Shape;242;g73a3f77dbd_0_3162"/>
              <p:cNvSpPr/>
              <p:nvPr/>
            </p:nvSpPr>
            <p:spPr>
              <a:xfrm>
                <a:off x="4087953" y="3910971"/>
                <a:ext cx="1367700" cy="648000"/>
              </a:xfrm>
              <a:prstGeom prst="roundRect">
                <a:avLst>
                  <a:gd fmla="val 16667" name="adj"/>
                </a:avLst>
              </a:prstGeom>
              <a:solidFill>
                <a:srgbClr val="F2F2F2"/>
              </a:solid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1100" u="none">
                  <a:solidFill>
                    <a:schemeClr val="dk1"/>
                  </a:solidFill>
                  <a:latin typeface="Tahoma"/>
                  <a:ea typeface="Tahoma"/>
                  <a:cs typeface="Tahoma"/>
                  <a:sym typeface="Tahoma"/>
                </a:endParaRPr>
              </a:p>
            </p:txBody>
          </p:sp>
          <p:sp>
            <p:nvSpPr>
              <p:cNvPr id="243" name="Google Shape;243;g73a3f77dbd_0_3162"/>
              <p:cNvSpPr/>
              <p:nvPr/>
            </p:nvSpPr>
            <p:spPr>
              <a:xfrm>
                <a:off x="4238345" y="4066856"/>
                <a:ext cx="281100" cy="317100"/>
              </a:xfrm>
              <a:prstGeom prst="ellipse">
                <a:avLst/>
              </a:prstGeom>
              <a:solidFill>
                <a:srgbClr val="316857"/>
              </a:solidFill>
              <a:ln cap="flat" cmpd="sng" w="12700">
                <a:solidFill>
                  <a:srgbClr val="195F9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1100" u="none">
                  <a:solidFill>
                    <a:schemeClr val="dk1"/>
                  </a:solidFill>
                  <a:latin typeface="Tahoma"/>
                  <a:ea typeface="Tahoma"/>
                  <a:cs typeface="Tahoma"/>
                  <a:sym typeface="Tahoma"/>
                </a:endParaRPr>
              </a:p>
            </p:txBody>
          </p:sp>
          <p:sp>
            <p:nvSpPr>
              <p:cNvPr id="244" name="Google Shape;244;g73a3f77dbd_0_3162"/>
              <p:cNvSpPr/>
              <p:nvPr/>
            </p:nvSpPr>
            <p:spPr>
              <a:xfrm>
                <a:off x="5084475" y="4053301"/>
                <a:ext cx="282600" cy="319800"/>
              </a:xfrm>
              <a:prstGeom prst="ellipse">
                <a:avLst/>
              </a:prstGeom>
              <a:solidFill>
                <a:srgbClr val="316857"/>
              </a:solidFill>
              <a:ln cap="flat" cmpd="sng" w="12700">
                <a:solidFill>
                  <a:srgbClr val="195F9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1100" u="none">
                  <a:solidFill>
                    <a:schemeClr val="dk1"/>
                  </a:solidFill>
                  <a:latin typeface="Tahoma"/>
                  <a:ea typeface="Tahoma"/>
                  <a:cs typeface="Tahoma"/>
                  <a:sym typeface="Tahoma"/>
                </a:endParaRPr>
              </a:p>
            </p:txBody>
          </p:sp>
        </p:grpSp>
        <p:sp>
          <p:nvSpPr>
            <p:cNvPr id="245" name="Google Shape;245;g73a3f77dbd_0_3162"/>
            <p:cNvSpPr txBox="1"/>
            <p:nvPr/>
          </p:nvSpPr>
          <p:spPr>
            <a:xfrm>
              <a:off x="4590897" y="3663667"/>
              <a:ext cx="613500" cy="492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Narrow"/>
                <a:buNone/>
              </a:pPr>
              <a:r>
                <a:rPr b="0" i="0" lang="es-ES" sz="1100" u="none" cap="none" strike="noStrike">
                  <a:solidFill>
                    <a:schemeClr val="dk1"/>
                  </a:solidFill>
                  <a:latin typeface="Arial Narrow"/>
                  <a:ea typeface="Arial Narrow"/>
                  <a:cs typeface="Arial Narrow"/>
                  <a:sym typeface="Arial Narrow"/>
                </a:rPr>
                <a:t>L2</a:t>
              </a:r>
              <a:endParaRPr sz="1100"/>
            </a:p>
          </p:txBody>
        </p:sp>
        <p:sp>
          <p:nvSpPr>
            <p:cNvPr id="246" name="Google Shape;246;g73a3f77dbd_0_3162"/>
            <p:cNvSpPr txBox="1"/>
            <p:nvPr/>
          </p:nvSpPr>
          <p:spPr>
            <a:xfrm>
              <a:off x="4582042" y="2444615"/>
              <a:ext cx="613500" cy="492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Narrow"/>
                <a:buNone/>
              </a:pPr>
              <a:r>
                <a:rPr b="0" i="0" lang="es-ES" sz="1100" u="none" cap="none" strike="noStrike">
                  <a:solidFill>
                    <a:schemeClr val="dk1"/>
                  </a:solidFill>
                  <a:latin typeface="Arial Narrow"/>
                  <a:ea typeface="Arial Narrow"/>
                  <a:cs typeface="Arial Narrow"/>
                  <a:sym typeface="Arial Narrow"/>
                </a:rPr>
                <a:t>L2</a:t>
              </a:r>
              <a:endParaRPr sz="1100"/>
            </a:p>
          </p:txBody>
        </p:sp>
        <p:sp>
          <p:nvSpPr>
            <p:cNvPr id="247" name="Google Shape;247;g73a3f77dbd_0_3162"/>
            <p:cNvSpPr txBox="1"/>
            <p:nvPr/>
          </p:nvSpPr>
          <p:spPr>
            <a:xfrm>
              <a:off x="1382990" y="2398784"/>
              <a:ext cx="592800" cy="492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Narrow"/>
                <a:buNone/>
              </a:pPr>
              <a:r>
                <a:rPr b="0" i="0" lang="es-ES" sz="1100" u="none" cap="none" strike="noStrike">
                  <a:solidFill>
                    <a:schemeClr val="dk1"/>
                  </a:solidFill>
                  <a:latin typeface="Arial Narrow"/>
                  <a:ea typeface="Arial Narrow"/>
                  <a:cs typeface="Arial Narrow"/>
                  <a:sym typeface="Arial Narrow"/>
                </a:rPr>
                <a:t>L2</a:t>
              </a:r>
              <a:endParaRPr sz="1100"/>
            </a:p>
          </p:txBody>
        </p:sp>
        <p:sp>
          <p:nvSpPr>
            <p:cNvPr id="248" name="Google Shape;248;g73a3f77dbd_0_3162"/>
            <p:cNvSpPr txBox="1"/>
            <p:nvPr/>
          </p:nvSpPr>
          <p:spPr>
            <a:xfrm>
              <a:off x="1406300" y="3697613"/>
              <a:ext cx="592800" cy="492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Arial Narrow"/>
                <a:buNone/>
              </a:pPr>
              <a:r>
                <a:rPr b="0" i="0" lang="es-ES" sz="1100" u="none" cap="none" strike="noStrike">
                  <a:solidFill>
                    <a:schemeClr val="dk1"/>
                  </a:solidFill>
                  <a:latin typeface="Arial Narrow"/>
                  <a:ea typeface="Arial Narrow"/>
                  <a:cs typeface="Arial Narrow"/>
                  <a:sym typeface="Arial Narrow"/>
                </a:rPr>
                <a:t>L2</a:t>
              </a:r>
              <a:endParaRPr sz="1100"/>
            </a:p>
          </p:txBody>
        </p:sp>
        <p:sp>
          <p:nvSpPr>
            <p:cNvPr id="249" name="Google Shape;249;g73a3f77dbd_0_3162"/>
            <p:cNvSpPr txBox="1"/>
            <p:nvPr/>
          </p:nvSpPr>
          <p:spPr>
            <a:xfrm>
              <a:off x="1345121" y="3052759"/>
              <a:ext cx="9939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C6294"/>
                </a:buClr>
                <a:buSzPts val="2000"/>
                <a:buFont typeface="Arial Narrow"/>
                <a:buNone/>
              </a:pPr>
              <a:r>
                <a:rPr b="0" i="0" lang="es-ES" sz="1100" u="none" cap="none" strike="noStrike">
                  <a:solidFill>
                    <a:srgbClr val="FFFFFF"/>
                  </a:solidFill>
                  <a:latin typeface="Arial Narrow"/>
                  <a:ea typeface="Arial Narrow"/>
                  <a:cs typeface="Arial Narrow"/>
                  <a:sym typeface="Arial Narrow"/>
                </a:rPr>
                <a:t>L3</a:t>
              </a:r>
              <a:endParaRPr sz="1100">
                <a:solidFill>
                  <a:srgbClr val="FFFFFF"/>
                </a:solidFill>
              </a:endParaRPr>
            </a:p>
          </p:txBody>
        </p:sp>
        <p:sp>
          <p:nvSpPr>
            <p:cNvPr id="250" name="Google Shape;250;g73a3f77dbd_0_3162"/>
            <p:cNvSpPr txBox="1"/>
            <p:nvPr/>
          </p:nvSpPr>
          <p:spPr>
            <a:xfrm>
              <a:off x="4531254" y="3078841"/>
              <a:ext cx="8181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C6294"/>
                </a:buClr>
                <a:buSzPts val="2000"/>
                <a:buFont typeface="Arial Narrow"/>
                <a:buNone/>
              </a:pPr>
              <a:r>
                <a:rPr b="0" i="0" lang="es-ES" sz="1100" u="none" cap="none" strike="noStrike">
                  <a:solidFill>
                    <a:srgbClr val="FFFFFF"/>
                  </a:solidFill>
                  <a:latin typeface="Arial Narrow"/>
                  <a:ea typeface="Arial Narrow"/>
                  <a:cs typeface="Arial Narrow"/>
                  <a:sym typeface="Arial Narrow"/>
                </a:rPr>
                <a:t>L3</a:t>
              </a:r>
              <a:endParaRPr sz="1100">
                <a:solidFill>
                  <a:srgbClr val="FFFFFF"/>
                </a:solidFill>
              </a:endParaRPr>
            </a:p>
          </p:txBody>
        </p:sp>
      </p:grpSp>
      <p:sp>
        <p:nvSpPr>
          <p:cNvPr id="251" name="Google Shape;251;g73a3f77dbd_0_3162"/>
          <p:cNvSpPr txBox="1"/>
          <p:nvPr/>
        </p:nvSpPr>
        <p:spPr>
          <a:xfrm>
            <a:off x="4278125" y="1898864"/>
            <a:ext cx="4080000" cy="978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95959"/>
              </a:buClr>
              <a:buSzPts val="3000"/>
              <a:buFont typeface="Arial Narrow"/>
              <a:buNone/>
            </a:pPr>
            <a:r>
              <a:rPr i="0" lang="es-ES" sz="1600" u="none">
                <a:solidFill>
                  <a:srgbClr val="595959"/>
                </a:solidFill>
                <a:latin typeface="Roboto Condensed"/>
                <a:ea typeface="Roboto Condensed"/>
                <a:cs typeface="Roboto Condensed"/>
                <a:sym typeface="Roboto Condensed"/>
              </a:rPr>
              <a:t>Para poder explotar este hardware hay que realizar programas concurrentes</a:t>
            </a:r>
            <a:endParaRPr sz="1600">
              <a:latin typeface="Roboto Condensed"/>
              <a:ea typeface="Roboto Condensed"/>
              <a:cs typeface="Roboto Condensed"/>
              <a:sym typeface="Roboto Condensed"/>
            </a:endParaRPr>
          </a:p>
        </p:txBody>
      </p:sp>
      <p:sp>
        <p:nvSpPr>
          <p:cNvPr id="252" name="Google Shape;252;g73a3f77dbd_0_3162"/>
          <p:cNvSpPr txBox="1"/>
          <p:nvPr/>
        </p:nvSpPr>
        <p:spPr>
          <a:xfrm rot="-380751">
            <a:off x="284154" y="3679301"/>
            <a:ext cx="4019730" cy="829156"/>
          </a:xfrm>
          <a:prstGeom prst="rect">
            <a:avLst/>
          </a:prstGeom>
          <a:noFill/>
          <a:ln>
            <a:noFill/>
          </a:ln>
        </p:spPr>
        <p:txBody>
          <a:bodyPr anchorCtr="0" anchor="t" bIns="45700" lIns="91425" spcFirstLastPara="1" rIns="91425" wrap="square" tIns="45700">
            <a:noAutofit/>
          </a:bodyPr>
          <a:lstStyle/>
          <a:p>
            <a:pPr indent="0" lvl="0" marL="0" marR="0" rtl="0" algn="ctr">
              <a:lnSpc>
                <a:spcPct val="70000"/>
              </a:lnSpc>
              <a:spcBef>
                <a:spcPts val="0"/>
              </a:spcBef>
              <a:spcAft>
                <a:spcPts val="0"/>
              </a:spcAft>
              <a:buClr>
                <a:srgbClr val="D6286A"/>
              </a:buClr>
              <a:buSzPts val="3200"/>
              <a:buFont typeface="Architects Daughter"/>
              <a:buNone/>
            </a:pPr>
            <a:r>
              <a:rPr lang="es-ES" sz="2400">
                <a:solidFill>
                  <a:srgbClr val="D6286A"/>
                </a:solidFill>
                <a:latin typeface="Caveat"/>
                <a:ea typeface="Caveat"/>
                <a:cs typeface="Caveat"/>
                <a:sym typeface="Caveat"/>
              </a:rPr>
              <a:t>¿</a:t>
            </a:r>
            <a:r>
              <a:rPr i="0" lang="es-ES" sz="2400" u="none">
                <a:solidFill>
                  <a:srgbClr val="D6286A"/>
                </a:solidFill>
                <a:latin typeface="Caveat"/>
                <a:ea typeface="Caveat"/>
                <a:cs typeface="Caveat"/>
                <a:sym typeface="Caveat"/>
              </a:rPr>
              <a:t>Cómo se maneja la concurrencia?</a:t>
            </a:r>
            <a:endParaRPr sz="2400">
              <a:latin typeface="Caveat"/>
              <a:ea typeface="Caveat"/>
              <a:cs typeface="Caveat"/>
              <a:sym typeface="Caveat"/>
            </a:endParaRPr>
          </a:p>
        </p:txBody>
      </p:sp>
      <p:sp>
        <p:nvSpPr>
          <p:cNvPr id="253" name="Google Shape;253;g73a3f77dbd_0_3162"/>
          <p:cNvSpPr txBox="1"/>
          <p:nvPr/>
        </p:nvSpPr>
        <p:spPr>
          <a:xfrm>
            <a:off x="2399350" y="4361697"/>
            <a:ext cx="4081500" cy="393600"/>
          </a:xfrm>
          <a:prstGeom prst="rect">
            <a:avLst/>
          </a:prstGeom>
          <a:noFill/>
          <a:ln>
            <a:noFill/>
          </a:ln>
        </p:spPr>
        <p:txBody>
          <a:bodyPr anchorCtr="0" anchor="t" bIns="45700" lIns="91425" spcFirstLastPara="1" rIns="91425" wrap="square" tIns="45700">
            <a:noAutofit/>
          </a:bodyPr>
          <a:lstStyle/>
          <a:p>
            <a:pPr indent="0" lvl="0" marL="0" marR="0" rtl="0" algn="ctr">
              <a:lnSpc>
                <a:spcPct val="70000"/>
              </a:lnSpc>
              <a:spcBef>
                <a:spcPts val="0"/>
              </a:spcBef>
              <a:spcAft>
                <a:spcPts val="0"/>
              </a:spcAft>
              <a:buClr>
                <a:srgbClr val="D6286A"/>
              </a:buClr>
              <a:buSzPts val="3200"/>
              <a:buFont typeface="Architects Daughter"/>
              <a:buNone/>
            </a:pPr>
            <a:r>
              <a:rPr lang="es-ES" sz="2400">
                <a:solidFill>
                  <a:srgbClr val="D6286A"/>
                </a:solidFill>
                <a:latin typeface="Caveat"/>
                <a:ea typeface="Caveat"/>
                <a:cs typeface="Caveat"/>
                <a:sym typeface="Caveat"/>
              </a:rPr>
              <a:t>¿</a:t>
            </a:r>
            <a:r>
              <a:rPr i="0" lang="es-ES" sz="2400" u="none">
                <a:solidFill>
                  <a:srgbClr val="D6286A"/>
                </a:solidFill>
                <a:latin typeface="Caveat"/>
                <a:ea typeface="Caveat"/>
                <a:cs typeface="Caveat"/>
                <a:sym typeface="Caveat"/>
              </a:rPr>
              <a:t>Cómo hago un programa correcto?</a:t>
            </a:r>
            <a:endParaRPr sz="2400">
              <a:latin typeface="Caveat"/>
              <a:ea typeface="Caveat"/>
              <a:cs typeface="Caveat"/>
              <a:sym typeface="Caveat"/>
            </a:endParaRPr>
          </a:p>
        </p:txBody>
      </p:sp>
      <p:sp>
        <p:nvSpPr>
          <p:cNvPr id="254" name="Google Shape;254;g73a3f77dbd_0_3162"/>
          <p:cNvSpPr txBox="1"/>
          <p:nvPr/>
        </p:nvSpPr>
        <p:spPr>
          <a:xfrm>
            <a:off x="4403825" y="3652000"/>
            <a:ext cx="4219800" cy="468900"/>
          </a:xfrm>
          <a:prstGeom prst="rect">
            <a:avLst/>
          </a:prstGeom>
          <a:noFill/>
          <a:ln>
            <a:noFill/>
          </a:ln>
        </p:spPr>
        <p:txBody>
          <a:bodyPr anchorCtr="0" anchor="t" bIns="91425" lIns="91425" spcFirstLastPara="1" rIns="91425" wrap="square" tIns="91425">
            <a:noAutofit/>
          </a:bodyPr>
          <a:lstStyle/>
          <a:p>
            <a:pPr indent="0" lvl="0" marL="0" rtl="0" algn="ctr">
              <a:lnSpc>
                <a:spcPct val="70000"/>
              </a:lnSpc>
              <a:spcBef>
                <a:spcPts val="0"/>
              </a:spcBef>
              <a:spcAft>
                <a:spcPts val="0"/>
              </a:spcAft>
              <a:buNone/>
            </a:pPr>
            <a:r>
              <a:rPr lang="es-ES" sz="2400">
                <a:solidFill>
                  <a:srgbClr val="D6286A"/>
                </a:solidFill>
                <a:latin typeface="Caveat"/>
                <a:ea typeface="Caveat"/>
                <a:cs typeface="Caveat"/>
                <a:sym typeface="Caveat"/>
              </a:rPr>
              <a:t>¿Cómo interactúan los procesos?</a:t>
            </a:r>
            <a:endParaRPr sz="2400">
              <a:latin typeface="Caveat"/>
              <a:ea typeface="Caveat"/>
              <a:cs typeface="Caveat"/>
              <a:sym typeface="Caveat"/>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g73a3f77dbd_0_320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ES"/>
              <a:t>Programación concurrente - </a:t>
            </a:r>
            <a:r>
              <a:rPr lang="es-ES" sz="2400"/>
              <a:t>Problema 1</a:t>
            </a:r>
            <a:endParaRPr/>
          </a:p>
        </p:txBody>
      </p:sp>
      <p:sp>
        <p:nvSpPr>
          <p:cNvPr id="261" name="Google Shape;261;g73a3f77dbd_0_3205"/>
          <p:cNvSpPr txBox="1"/>
          <p:nvPr>
            <p:ph idx="1" type="body"/>
          </p:nvPr>
        </p:nvSpPr>
        <p:spPr>
          <a:xfrm>
            <a:off x="311700" y="1505700"/>
            <a:ext cx="8316600" cy="10659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Font typeface="Roboto Condensed"/>
              <a:buAutoNum type="arabicParenR"/>
            </a:pPr>
            <a:r>
              <a:rPr lang="es-ES" sz="1800">
                <a:latin typeface="Roboto Condensed"/>
                <a:ea typeface="Roboto Condensed"/>
                <a:cs typeface="Roboto Condensed"/>
                <a:sym typeface="Roboto Condensed"/>
              </a:rPr>
              <a:t>Suponga que una pareja comparte su cuenta bancaria. En un momento los dos integrantes de la pareja van a un cajero y extraen 1000 pesos. </a:t>
            </a:r>
            <a:endParaRPr sz="1800">
              <a:latin typeface="Roboto Condensed"/>
              <a:ea typeface="Roboto Condensed"/>
              <a:cs typeface="Roboto Condensed"/>
              <a:sym typeface="Roboto Condensed"/>
            </a:endParaRPr>
          </a:p>
        </p:txBody>
      </p:sp>
      <p:sp>
        <p:nvSpPr>
          <p:cNvPr id="262" name="Google Shape;262;g73a3f77dbd_0_32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ES"/>
              <a:t>‹#›</a:t>
            </a:fld>
            <a:endParaRPr/>
          </a:p>
        </p:txBody>
      </p:sp>
      <p:sp>
        <p:nvSpPr>
          <p:cNvPr id="263" name="Google Shape;263;g73a3f77dbd_0_3205"/>
          <p:cNvSpPr/>
          <p:nvPr/>
        </p:nvSpPr>
        <p:spPr>
          <a:xfrm flipH="1">
            <a:off x="2631627" y="2931375"/>
            <a:ext cx="1353998" cy="641200"/>
          </a:xfrm>
          <a:custGeom>
            <a:rect b="b" l="l" r="r" t="t"/>
            <a:pathLst>
              <a:path extrusionOk="0" h="25648" w="20630">
                <a:moveTo>
                  <a:pt x="0" y="0"/>
                </a:moveTo>
                <a:cubicBezTo>
                  <a:pt x="2788" y="1208"/>
                  <a:pt x="13289" y="2973"/>
                  <a:pt x="16727" y="7248"/>
                </a:cubicBezTo>
                <a:cubicBezTo>
                  <a:pt x="20165" y="11523"/>
                  <a:pt x="19980" y="22581"/>
                  <a:pt x="20630" y="25648"/>
                </a:cubicBezTo>
              </a:path>
            </a:pathLst>
          </a:custGeom>
          <a:noFill/>
          <a:ln cap="flat" cmpd="sng" w="9525">
            <a:solidFill>
              <a:srgbClr val="666666"/>
            </a:solidFill>
            <a:prstDash val="dash"/>
            <a:round/>
            <a:headEnd len="med" w="med" type="none"/>
            <a:tailEnd len="med" w="med" type="none"/>
          </a:ln>
        </p:spPr>
      </p:sp>
      <p:sp>
        <p:nvSpPr>
          <p:cNvPr id="264" name="Google Shape;264;g73a3f77dbd_0_3205"/>
          <p:cNvSpPr/>
          <p:nvPr/>
        </p:nvSpPr>
        <p:spPr>
          <a:xfrm flipH="1" rot="5400000">
            <a:off x="5220469" y="2519908"/>
            <a:ext cx="515698" cy="1260599"/>
          </a:xfrm>
          <a:custGeom>
            <a:rect b="b" l="l" r="r" t="t"/>
            <a:pathLst>
              <a:path extrusionOk="0" h="25648" w="20630">
                <a:moveTo>
                  <a:pt x="0" y="0"/>
                </a:moveTo>
                <a:cubicBezTo>
                  <a:pt x="2788" y="1208"/>
                  <a:pt x="13289" y="2973"/>
                  <a:pt x="16727" y="7248"/>
                </a:cubicBezTo>
                <a:cubicBezTo>
                  <a:pt x="20165" y="11523"/>
                  <a:pt x="19980" y="22581"/>
                  <a:pt x="20630" y="25648"/>
                </a:cubicBezTo>
              </a:path>
            </a:pathLst>
          </a:custGeom>
          <a:noFill/>
          <a:ln cap="flat" cmpd="sng" w="9525">
            <a:solidFill>
              <a:srgbClr val="666666"/>
            </a:solidFill>
            <a:prstDash val="dash"/>
            <a:round/>
            <a:headEnd len="med" w="med" type="none"/>
            <a:tailEnd len="med" w="med" type="none"/>
          </a:ln>
        </p:spPr>
      </p:sp>
      <p:pic>
        <p:nvPicPr>
          <p:cNvPr id="265" name="Google Shape;265;g73a3f77dbd_0_3205"/>
          <p:cNvPicPr preferRelativeResize="0"/>
          <p:nvPr/>
        </p:nvPicPr>
        <p:blipFill rotWithShape="1">
          <a:blip r:embed="rId3">
            <a:alphaModFix/>
          </a:blip>
          <a:srcRect b="0" l="30915" r="29900" t="5944"/>
          <a:stretch/>
        </p:blipFill>
        <p:spPr>
          <a:xfrm flipH="1">
            <a:off x="2126624" y="3228328"/>
            <a:ext cx="994951" cy="1790650"/>
          </a:xfrm>
          <a:prstGeom prst="rect">
            <a:avLst/>
          </a:prstGeom>
          <a:noFill/>
          <a:ln>
            <a:noFill/>
          </a:ln>
        </p:spPr>
      </p:pic>
      <p:pic>
        <p:nvPicPr>
          <p:cNvPr id="266" name="Google Shape;266;g73a3f77dbd_0_3205"/>
          <p:cNvPicPr preferRelativeResize="0"/>
          <p:nvPr/>
        </p:nvPicPr>
        <p:blipFill rotWithShape="1">
          <a:blip r:embed="rId4">
            <a:alphaModFix/>
          </a:blip>
          <a:srcRect b="0" l="27685" r="29443" t="0"/>
          <a:stretch/>
        </p:blipFill>
        <p:spPr>
          <a:xfrm>
            <a:off x="5793350" y="3251075"/>
            <a:ext cx="994951" cy="1740024"/>
          </a:xfrm>
          <a:prstGeom prst="rect">
            <a:avLst/>
          </a:prstGeom>
          <a:noFill/>
          <a:ln>
            <a:noFill/>
          </a:ln>
        </p:spPr>
      </p:pic>
      <p:sp>
        <p:nvSpPr>
          <p:cNvPr id="267" name="Google Shape;267;g73a3f77dbd_0_3205"/>
          <p:cNvSpPr/>
          <p:nvPr/>
        </p:nvSpPr>
        <p:spPr>
          <a:xfrm>
            <a:off x="3554450" y="2700875"/>
            <a:ext cx="1742700" cy="550200"/>
          </a:xfrm>
          <a:prstGeom prst="roundRect">
            <a:avLst>
              <a:gd fmla="val 16667" name="adj"/>
            </a:avLst>
          </a:prstGeom>
          <a:solidFill>
            <a:srgbClr val="43434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2400"/>
              <a:buFont typeface="Arial Narrow"/>
              <a:buNone/>
            </a:pPr>
            <a:r>
              <a:rPr lang="es-ES" sz="2400">
                <a:solidFill>
                  <a:schemeClr val="lt1"/>
                </a:solidFill>
                <a:latin typeface="Economica"/>
                <a:ea typeface="Economica"/>
                <a:cs typeface="Economica"/>
                <a:sym typeface="Economica"/>
              </a:rPr>
              <a:t>Cuenta bancaria</a:t>
            </a:r>
            <a:endParaRPr>
              <a:solidFill>
                <a:srgbClr val="FFD966"/>
              </a:solidFill>
              <a:latin typeface="Economica"/>
              <a:ea typeface="Economica"/>
              <a:cs typeface="Economica"/>
              <a:sym typeface="Economic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g73bf2f9c05_0_3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ES"/>
              <a:t>Programación concurrente - </a:t>
            </a:r>
            <a:r>
              <a:rPr lang="es-ES" sz="2400"/>
              <a:t>Problema 1</a:t>
            </a:r>
            <a:endParaRPr/>
          </a:p>
        </p:txBody>
      </p:sp>
      <p:sp>
        <p:nvSpPr>
          <p:cNvPr id="274" name="Google Shape;274;g73bf2f9c05_0_38"/>
          <p:cNvSpPr txBox="1"/>
          <p:nvPr>
            <p:ph idx="1" type="body"/>
          </p:nvPr>
        </p:nvSpPr>
        <p:spPr>
          <a:xfrm>
            <a:off x="311700" y="1505700"/>
            <a:ext cx="8316600" cy="10659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Roboto Condensed"/>
              <a:buAutoNum type="arabicParenR"/>
            </a:pPr>
            <a:r>
              <a:rPr lang="es-ES" sz="1400">
                <a:latin typeface="Roboto Condensed"/>
                <a:ea typeface="Roboto Condensed"/>
                <a:cs typeface="Roboto Condensed"/>
                <a:sym typeface="Roboto Condensed"/>
              </a:rPr>
              <a:t>Suponga que una pareja comparte su cuenta bancaria. En un momento los dos integrantes de la pareja van a un cajero y extraen 1000 pesos. </a:t>
            </a:r>
            <a:endParaRPr sz="1400">
              <a:latin typeface="Roboto Condensed"/>
              <a:ea typeface="Roboto Condensed"/>
              <a:cs typeface="Roboto Condensed"/>
              <a:sym typeface="Roboto Condensed"/>
            </a:endParaRPr>
          </a:p>
          <a:p>
            <a:pPr indent="0" lvl="0" marL="457200" rtl="0" algn="ctr">
              <a:lnSpc>
                <a:spcPct val="100000"/>
              </a:lnSpc>
              <a:spcBef>
                <a:spcPts val="0"/>
              </a:spcBef>
              <a:spcAft>
                <a:spcPts val="0"/>
              </a:spcAft>
              <a:buNone/>
            </a:pPr>
            <a:r>
              <a:rPr lang="es-ES" sz="1800">
                <a:solidFill>
                  <a:srgbClr val="D6286A"/>
                </a:solidFill>
                <a:latin typeface="Caveat"/>
                <a:ea typeface="Caveat"/>
                <a:cs typeface="Caveat"/>
                <a:sym typeface="Caveat"/>
              </a:rPr>
              <a:t>¿Es correcto el siguiente código?</a:t>
            </a:r>
            <a:endParaRPr sz="1800">
              <a:solidFill>
                <a:srgbClr val="D6286A"/>
              </a:solidFill>
              <a:latin typeface="Caveat"/>
              <a:ea typeface="Caveat"/>
              <a:cs typeface="Caveat"/>
              <a:sym typeface="Caveat"/>
            </a:endParaRPr>
          </a:p>
        </p:txBody>
      </p:sp>
      <p:sp>
        <p:nvSpPr>
          <p:cNvPr id="275" name="Google Shape;275;g73bf2f9c05_0_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ES"/>
              <a:t>‹#›</a:t>
            </a:fld>
            <a:endParaRPr/>
          </a:p>
        </p:txBody>
      </p:sp>
      <p:sp>
        <p:nvSpPr>
          <p:cNvPr id="276" name="Google Shape;276;g73bf2f9c05_0_38"/>
          <p:cNvSpPr/>
          <p:nvPr/>
        </p:nvSpPr>
        <p:spPr>
          <a:xfrm>
            <a:off x="3007527" y="2753850"/>
            <a:ext cx="3283500" cy="550200"/>
          </a:xfrm>
          <a:prstGeom prst="roundRect">
            <a:avLst>
              <a:gd fmla="val 16667" name="adj"/>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Arial Narrow"/>
              <a:buNone/>
            </a:pPr>
            <a:r>
              <a:rPr i="0" lang="es-ES" sz="2400" u="none">
                <a:solidFill>
                  <a:schemeClr val="lt1"/>
                </a:solidFill>
                <a:latin typeface="Economica"/>
                <a:ea typeface="Economica"/>
                <a:cs typeface="Economica"/>
                <a:sym typeface="Economica"/>
              </a:rPr>
              <a:t>Variable compartida </a:t>
            </a:r>
            <a:r>
              <a:rPr b="1" i="0" lang="es-ES" sz="2400" u="none">
                <a:solidFill>
                  <a:srgbClr val="FFD966"/>
                </a:solidFill>
                <a:latin typeface="Economica"/>
                <a:ea typeface="Economica"/>
                <a:cs typeface="Economica"/>
                <a:sym typeface="Economica"/>
              </a:rPr>
              <a:t>saldo</a:t>
            </a:r>
            <a:endParaRPr>
              <a:solidFill>
                <a:srgbClr val="FFD966"/>
              </a:solidFill>
              <a:latin typeface="Economica"/>
              <a:ea typeface="Economica"/>
              <a:cs typeface="Economica"/>
              <a:sym typeface="Economica"/>
            </a:endParaRPr>
          </a:p>
        </p:txBody>
      </p:sp>
      <p:sp>
        <p:nvSpPr>
          <p:cNvPr id="277" name="Google Shape;277;g73bf2f9c05_0_38"/>
          <p:cNvSpPr txBox="1"/>
          <p:nvPr/>
        </p:nvSpPr>
        <p:spPr>
          <a:xfrm>
            <a:off x="967375" y="3724600"/>
            <a:ext cx="3388800" cy="116700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200"/>
              <a:buFont typeface="Consolas"/>
              <a:buNone/>
            </a:pPr>
            <a:r>
              <a:rPr b="0" i="0" lang="es-ES" u="none">
                <a:solidFill>
                  <a:schemeClr val="dk1"/>
                </a:solidFill>
                <a:latin typeface="Consolas"/>
                <a:ea typeface="Consolas"/>
                <a:cs typeface="Consolas"/>
                <a:sym typeface="Consolas"/>
              </a:rPr>
              <a:t>Integrante 1:</a:t>
            </a:r>
            <a:endParaRPr/>
          </a:p>
          <a:p>
            <a:pPr indent="0" lvl="0" marL="0" marR="0" rtl="0" algn="l">
              <a:lnSpc>
                <a:spcPct val="100000"/>
              </a:lnSpc>
              <a:spcBef>
                <a:spcPts val="0"/>
              </a:spcBef>
              <a:spcAft>
                <a:spcPts val="0"/>
              </a:spcAft>
              <a:buClr>
                <a:schemeClr val="dk1"/>
              </a:buClr>
              <a:buSzPts val="2200"/>
              <a:buFont typeface="Consolas"/>
              <a:buNone/>
            </a:pPr>
            <a:r>
              <a:rPr b="0" i="0" lang="es-ES" u="none">
                <a:solidFill>
                  <a:schemeClr val="dk1"/>
                </a:solidFill>
                <a:latin typeface="Consolas"/>
                <a:ea typeface="Consolas"/>
                <a:cs typeface="Consolas"/>
                <a:sym typeface="Consolas"/>
              </a:rPr>
              <a:t>{</a:t>
            </a:r>
            <a:endParaRPr/>
          </a:p>
          <a:p>
            <a:pPr indent="0" lvl="0" marL="0" marR="0" rtl="0" algn="l">
              <a:lnSpc>
                <a:spcPct val="100000"/>
              </a:lnSpc>
              <a:spcBef>
                <a:spcPts val="0"/>
              </a:spcBef>
              <a:spcAft>
                <a:spcPts val="0"/>
              </a:spcAft>
              <a:buClr>
                <a:schemeClr val="dk1"/>
              </a:buClr>
              <a:buSzPts val="2200"/>
              <a:buFont typeface="Consolas"/>
              <a:buNone/>
            </a:pPr>
            <a:r>
              <a:rPr b="0" i="0" lang="es-ES" u="none">
                <a:solidFill>
                  <a:schemeClr val="dk1"/>
                </a:solidFill>
                <a:latin typeface="Consolas"/>
                <a:ea typeface="Consolas"/>
                <a:cs typeface="Consolas"/>
                <a:sym typeface="Consolas"/>
              </a:rPr>
              <a:t>  accede a la cuenta </a:t>
            </a:r>
            <a:endParaRPr/>
          </a:p>
          <a:p>
            <a:pPr indent="0" lvl="0" marL="0" marR="0" rtl="0" algn="l">
              <a:lnSpc>
                <a:spcPct val="100000"/>
              </a:lnSpc>
              <a:spcBef>
                <a:spcPts val="0"/>
              </a:spcBef>
              <a:spcAft>
                <a:spcPts val="0"/>
              </a:spcAft>
              <a:buClr>
                <a:schemeClr val="dk1"/>
              </a:buClr>
              <a:buSzPts val="2200"/>
              <a:buFont typeface="Consolas"/>
              <a:buNone/>
            </a:pPr>
            <a:r>
              <a:rPr b="0" i="0" lang="es-ES" u="none">
                <a:solidFill>
                  <a:schemeClr val="dk1"/>
                </a:solidFill>
                <a:latin typeface="Consolas"/>
                <a:ea typeface="Consolas"/>
                <a:cs typeface="Consolas"/>
                <a:sym typeface="Consolas"/>
              </a:rPr>
              <a:t>  saldo:= saldo - 1000;</a:t>
            </a:r>
            <a:endParaRPr/>
          </a:p>
          <a:p>
            <a:pPr indent="0" lvl="0" marL="0" marR="0" rtl="0" algn="l">
              <a:lnSpc>
                <a:spcPct val="100000"/>
              </a:lnSpc>
              <a:spcBef>
                <a:spcPts val="0"/>
              </a:spcBef>
              <a:spcAft>
                <a:spcPts val="0"/>
              </a:spcAft>
              <a:buClr>
                <a:schemeClr val="dk1"/>
              </a:buClr>
              <a:buSzPts val="2200"/>
              <a:buFont typeface="Consolas"/>
              <a:buNone/>
            </a:pPr>
            <a:r>
              <a:rPr b="0" i="0" lang="es-ES" u="none">
                <a:solidFill>
                  <a:schemeClr val="dk1"/>
                </a:solidFill>
                <a:latin typeface="Consolas"/>
                <a:ea typeface="Consolas"/>
                <a:cs typeface="Consolas"/>
                <a:sym typeface="Consolas"/>
              </a:rPr>
              <a:t>}</a:t>
            </a:r>
            <a:endParaRPr/>
          </a:p>
        </p:txBody>
      </p:sp>
      <p:sp>
        <p:nvSpPr>
          <p:cNvPr id="278" name="Google Shape;278;g73bf2f9c05_0_38"/>
          <p:cNvSpPr txBox="1"/>
          <p:nvPr/>
        </p:nvSpPr>
        <p:spPr>
          <a:xfrm>
            <a:off x="4665650" y="3725475"/>
            <a:ext cx="3388800" cy="116700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200"/>
              <a:buFont typeface="Consolas"/>
              <a:buNone/>
            </a:pPr>
            <a:r>
              <a:rPr b="0" i="0" lang="es-ES" u="none">
                <a:solidFill>
                  <a:schemeClr val="dk1"/>
                </a:solidFill>
                <a:latin typeface="Consolas"/>
                <a:ea typeface="Consolas"/>
                <a:cs typeface="Consolas"/>
                <a:sym typeface="Consolas"/>
              </a:rPr>
              <a:t>Integrante 2:</a:t>
            </a:r>
            <a:endParaRPr/>
          </a:p>
          <a:p>
            <a:pPr indent="0" lvl="0" marL="0" marR="0" rtl="0" algn="l">
              <a:lnSpc>
                <a:spcPct val="100000"/>
              </a:lnSpc>
              <a:spcBef>
                <a:spcPts val="0"/>
              </a:spcBef>
              <a:spcAft>
                <a:spcPts val="0"/>
              </a:spcAft>
              <a:buClr>
                <a:schemeClr val="dk1"/>
              </a:buClr>
              <a:buSzPts val="2200"/>
              <a:buFont typeface="Consolas"/>
              <a:buNone/>
            </a:pPr>
            <a:r>
              <a:rPr b="0" i="0" lang="es-ES" u="none">
                <a:solidFill>
                  <a:schemeClr val="dk1"/>
                </a:solidFill>
                <a:latin typeface="Consolas"/>
                <a:ea typeface="Consolas"/>
                <a:cs typeface="Consolas"/>
                <a:sym typeface="Consolas"/>
              </a:rPr>
              <a:t>{</a:t>
            </a:r>
            <a:endParaRPr/>
          </a:p>
          <a:p>
            <a:pPr indent="0" lvl="0" marL="0" marR="0" rtl="0" algn="l">
              <a:lnSpc>
                <a:spcPct val="100000"/>
              </a:lnSpc>
              <a:spcBef>
                <a:spcPts val="0"/>
              </a:spcBef>
              <a:spcAft>
                <a:spcPts val="0"/>
              </a:spcAft>
              <a:buClr>
                <a:schemeClr val="dk1"/>
              </a:buClr>
              <a:buSzPts val="2200"/>
              <a:buFont typeface="Consolas"/>
              <a:buNone/>
            </a:pPr>
            <a:r>
              <a:rPr b="0" i="0" lang="es-ES" u="none">
                <a:solidFill>
                  <a:schemeClr val="dk1"/>
                </a:solidFill>
                <a:latin typeface="Consolas"/>
                <a:ea typeface="Consolas"/>
                <a:cs typeface="Consolas"/>
                <a:sym typeface="Consolas"/>
              </a:rPr>
              <a:t>  accede a la cuenta </a:t>
            </a:r>
            <a:endParaRPr/>
          </a:p>
          <a:p>
            <a:pPr indent="0" lvl="0" marL="0" marR="0" rtl="0" algn="l">
              <a:lnSpc>
                <a:spcPct val="100000"/>
              </a:lnSpc>
              <a:spcBef>
                <a:spcPts val="0"/>
              </a:spcBef>
              <a:spcAft>
                <a:spcPts val="0"/>
              </a:spcAft>
              <a:buClr>
                <a:schemeClr val="dk1"/>
              </a:buClr>
              <a:buSzPts val="2200"/>
              <a:buFont typeface="Consolas"/>
              <a:buNone/>
            </a:pPr>
            <a:r>
              <a:rPr b="0" i="0" lang="es-ES" u="none">
                <a:solidFill>
                  <a:schemeClr val="dk1"/>
                </a:solidFill>
                <a:latin typeface="Consolas"/>
                <a:ea typeface="Consolas"/>
                <a:cs typeface="Consolas"/>
                <a:sym typeface="Consolas"/>
              </a:rPr>
              <a:t>  saldo:= saldo - 1000;</a:t>
            </a:r>
            <a:endParaRPr/>
          </a:p>
          <a:p>
            <a:pPr indent="0" lvl="0" marL="0" marR="0" rtl="0" algn="l">
              <a:lnSpc>
                <a:spcPct val="100000"/>
              </a:lnSpc>
              <a:spcBef>
                <a:spcPts val="0"/>
              </a:spcBef>
              <a:spcAft>
                <a:spcPts val="0"/>
              </a:spcAft>
              <a:buClr>
                <a:schemeClr val="dk1"/>
              </a:buClr>
              <a:buSzPts val="2200"/>
              <a:buFont typeface="Consolas"/>
              <a:buNone/>
            </a:pPr>
            <a:r>
              <a:rPr b="0" i="0" lang="es-ES" u="none">
                <a:solidFill>
                  <a:schemeClr val="dk1"/>
                </a:solidFill>
                <a:latin typeface="Consolas"/>
                <a:ea typeface="Consolas"/>
                <a:cs typeface="Consolas"/>
                <a:sym typeface="Consolas"/>
              </a:rPr>
              <a:t>}</a:t>
            </a:r>
            <a:endParaRPr/>
          </a:p>
        </p:txBody>
      </p:sp>
      <p:sp>
        <p:nvSpPr>
          <p:cNvPr id="279" name="Google Shape;279;g73bf2f9c05_0_38"/>
          <p:cNvSpPr/>
          <p:nvPr/>
        </p:nvSpPr>
        <p:spPr>
          <a:xfrm>
            <a:off x="6244675" y="3029825"/>
            <a:ext cx="515750" cy="641200"/>
          </a:xfrm>
          <a:custGeom>
            <a:rect b="b" l="l" r="r" t="t"/>
            <a:pathLst>
              <a:path extrusionOk="0" h="25648" w="20630">
                <a:moveTo>
                  <a:pt x="0" y="0"/>
                </a:moveTo>
                <a:cubicBezTo>
                  <a:pt x="2788" y="1208"/>
                  <a:pt x="13289" y="2973"/>
                  <a:pt x="16727" y="7248"/>
                </a:cubicBezTo>
                <a:cubicBezTo>
                  <a:pt x="20165" y="11523"/>
                  <a:pt x="19980" y="22581"/>
                  <a:pt x="20630" y="25648"/>
                </a:cubicBezTo>
              </a:path>
            </a:pathLst>
          </a:custGeom>
          <a:noFill/>
          <a:ln cap="flat" cmpd="sng" w="9525">
            <a:solidFill>
              <a:srgbClr val="666666"/>
            </a:solidFill>
            <a:prstDash val="dash"/>
            <a:round/>
            <a:headEnd len="med" w="med" type="none"/>
            <a:tailEnd len="med" w="med" type="none"/>
          </a:ln>
        </p:spPr>
      </p:sp>
      <p:sp>
        <p:nvSpPr>
          <p:cNvPr id="280" name="Google Shape;280;g73bf2f9c05_0_38"/>
          <p:cNvSpPr/>
          <p:nvPr/>
        </p:nvSpPr>
        <p:spPr>
          <a:xfrm flipH="1">
            <a:off x="2479250" y="3083775"/>
            <a:ext cx="515750" cy="641200"/>
          </a:xfrm>
          <a:custGeom>
            <a:rect b="b" l="l" r="r" t="t"/>
            <a:pathLst>
              <a:path extrusionOk="0" h="25648" w="20630">
                <a:moveTo>
                  <a:pt x="0" y="0"/>
                </a:moveTo>
                <a:cubicBezTo>
                  <a:pt x="2788" y="1208"/>
                  <a:pt x="13289" y="2973"/>
                  <a:pt x="16727" y="7248"/>
                </a:cubicBezTo>
                <a:cubicBezTo>
                  <a:pt x="20165" y="11523"/>
                  <a:pt x="19980" y="22581"/>
                  <a:pt x="20630" y="25648"/>
                </a:cubicBezTo>
              </a:path>
            </a:pathLst>
          </a:custGeom>
          <a:noFill/>
          <a:ln cap="flat" cmpd="sng" w="9525">
            <a:solidFill>
              <a:srgbClr val="666666"/>
            </a:solidFill>
            <a:prstDash val="dash"/>
            <a:round/>
            <a:headEnd len="med" w="med" type="none"/>
            <a:tailEnd len="med" w="med" type="none"/>
          </a:ln>
        </p:spPr>
      </p:sp>
      <p:pic>
        <p:nvPicPr>
          <p:cNvPr id="281" name="Google Shape;281;g73bf2f9c05_0_38"/>
          <p:cNvPicPr preferRelativeResize="0"/>
          <p:nvPr/>
        </p:nvPicPr>
        <p:blipFill rotWithShape="1">
          <a:blip r:embed="rId3">
            <a:alphaModFix/>
          </a:blip>
          <a:srcRect b="0" l="30915" r="29900" t="5944"/>
          <a:stretch/>
        </p:blipFill>
        <p:spPr>
          <a:xfrm flipH="1">
            <a:off x="3759780" y="3836928"/>
            <a:ext cx="515750" cy="928216"/>
          </a:xfrm>
          <a:prstGeom prst="rect">
            <a:avLst/>
          </a:prstGeom>
          <a:noFill/>
          <a:ln>
            <a:noFill/>
          </a:ln>
        </p:spPr>
      </p:pic>
      <p:pic>
        <p:nvPicPr>
          <p:cNvPr id="282" name="Google Shape;282;g73bf2f9c05_0_38"/>
          <p:cNvPicPr preferRelativeResize="0"/>
          <p:nvPr/>
        </p:nvPicPr>
        <p:blipFill rotWithShape="1">
          <a:blip r:embed="rId4">
            <a:alphaModFix/>
          </a:blip>
          <a:srcRect b="0" l="27685" r="29443" t="0"/>
          <a:stretch/>
        </p:blipFill>
        <p:spPr>
          <a:xfrm>
            <a:off x="7443714" y="3850052"/>
            <a:ext cx="515750" cy="901972"/>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g73a3f77dbd_0_375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ES"/>
              <a:t>Programación concurrente - </a:t>
            </a:r>
            <a:r>
              <a:rPr lang="es-ES" sz="2400"/>
              <a:t>Problema 1</a:t>
            </a:r>
            <a:endParaRPr/>
          </a:p>
        </p:txBody>
      </p:sp>
      <p:sp>
        <p:nvSpPr>
          <p:cNvPr id="289" name="Google Shape;289;g73a3f77dbd_0_37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ES"/>
              <a:t>‹#›</a:t>
            </a:fld>
            <a:endParaRPr/>
          </a:p>
        </p:txBody>
      </p:sp>
      <p:sp>
        <p:nvSpPr>
          <p:cNvPr id="290" name="Google Shape;290;g73a3f77dbd_0_3758"/>
          <p:cNvSpPr txBox="1"/>
          <p:nvPr/>
        </p:nvSpPr>
        <p:spPr>
          <a:xfrm>
            <a:off x="179387" y="2053828"/>
            <a:ext cx="3097200" cy="18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95959"/>
              </a:buClr>
              <a:buSzPts val="2600"/>
              <a:buFont typeface="Arial Narrow"/>
              <a:buNone/>
            </a:pPr>
            <a:r>
              <a:rPr i="0" lang="es-ES" sz="1800" u="none">
                <a:solidFill>
                  <a:srgbClr val="595959"/>
                </a:solidFill>
                <a:latin typeface="Roboto Condensed"/>
                <a:ea typeface="Roboto Condensed"/>
                <a:cs typeface="Roboto Condensed"/>
                <a:sym typeface="Roboto Condensed"/>
              </a:rPr>
              <a:t>Cualquier lenguaje que brinde concurrencia debe proveer mecanismos para </a:t>
            </a:r>
            <a:r>
              <a:rPr i="0" lang="es-ES" sz="1800" u="none">
                <a:solidFill>
                  <a:srgbClr val="D6286A"/>
                </a:solidFill>
                <a:latin typeface="Roboto Condensed"/>
                <a:ea typeface="Roboto Condensed"/>
                <a:cs typeface="Roboto Condensed"/>
                <a:sym typeface="Roboto Condensed"/>
              </a:rPr>
              <a:t>comunicar </a:t>
            </a:r>
            <a:r>
              <a:rPr i="0" lang="es-ES" sz="1800" u="none">
                <a:solidFill>
                  <a:srgbClr val="595959"/>
                </a:solidFill>
                <a:latin typeface="Roboto Condensed"/>
                <a:ea typeface="Roboto Condensed"/>
                <a:cs typeface="Roboto Condensed"/>
                <a:sym typeface="Roboto Condensed"/>
              </a:rPr>
              <a:t>y </a:t>
            </a:r>
            <a:r>
              <a:rPr i="0" lang="es-ES" sz="1800" u="none">
                <a:solidFill>
                  <a:srgbClr val="D6286A"/>
                </a:solidFill>
                <a:latin typeface="Roboto Condensed"/>
                <a:ea typeface="Roboto Condensed"/>
                <a:cs typeface="Roboto Condensed"/>
                <a:sym typeface="Roboto Condensed"/>
              </a:rPr>
              <a:t>sincronizar </a:t>
            </a:r>
            <a:r>
              <a:rPr i="0" lang="es-ES" sz="1800" u="none">
                <a:solidFill>
                  <a:srgbClr val="595959"/>
                </a:solidFill>
                <a:latin typeface="Roboto Condensed"/>
                <a:ea typeface="Roboto Condensed"/>
                <a:cs typeface="Roboto Condensed"/>
                <a:sym typeface="Roboto Condensed"/>
              </a:rPr>
              <a:t>procesos. </a:t>
            </a:r>
            <a:endParaRPr sz="1800">
              <a:latin typeface="Roboto Condensed"/>
              <a:ea typeface="Roboto Condensed"/>
              <a:cs typeface="Roboto Condensed"/>
              <a:sym typeface="Roboto Condensed"/>
            </a:endParaRPr>
          </a:p>
        </p:txBody>
      </p:sp>
      <p:sp>
        <p:nvSpPr>
          <p:cNvPr id="291" name="Google Shape;291;g73a3f77dbd_0_3758"/>
          <p:cNvSpPr txBox="1"/>
          <p:nvPr/>
        </p:nvSpPr>
        <p:spPr>
          <a:xfrm>
            <a:off x="4832350" y="2130026"/>
            <a:ext cx="4081500" cy="1116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95959"/>
              </a:buClr>
              <a:buSzPts val="2600"/>
              <a:buFont typeface="Arial Narrow"/>
              <a:buNone/>
            </a:pPr>
            <a:r>
              <a:rPr i="0" lang="es-ES" sz="1800" u="none">
                <a:solidFill>
                  <a:srgbClr val="595959"/>
                </a:solidFill>
                <a:latin typeface="Roboto Condensed"/>
                <a:ea typeface="Roboto Condensed"/>
                <a:cs typeface="Roboto Condensed"/>
                <a:sym typeface="Roboto Condensed"/>
              </a:rPr>
              <a:t>En este caso quiero proteger el acceso a la variable compartida (dos procesos no deben acced</a:t>
            </a:r>
            <a:r>
              <a:rPr lang="es-ES" sz="1800">
                <a:solidFill>
                  <a:srgbClr val="595959"/>
                </a:solidFill>
                <a:latin typeface="Roboto Condensed"/>
                <a:ea typeface="Roboto Condensed"/>
                <a:cs typeface="Roboto Condensed"/>
                <a:sym typeface="Roboto Condensed"/>
              </a:rPr>
              <a:t>er</a:t>
            </a:r>
            <a:r>
              <a:rPr i="0" lang="es-ES" sz="1800" u="none">
                <a:solidFill>
                  <a:srgbClr val="595959"/>
                </a:solidFill>
                <a:latin typeface="Roboto Condensed"/>
                <a:ea typeface="Roboto Condensed"/>
                <a:cs typeface="Roboto Condensed"/>
                <a:sym typeface="Roboto Condensed"/>
              </a:rPr>
              <a:t> al mismo tiempo, deben </a:t>
            </a:r>
            <a:r>
              <a:rPr i="0" lang="es-ES" sz="1800" u="none">
                <a:solidFill>
                  <a:srgbClr val="D6286A"/>
                </a:solidFill>
                <a:latin typeface="Roboto Condensed"/>
                <a:ea typeface="Roboto Condensed"/>
                <a:cs typeface="Roboto Condensed"/>
                <a:sym typeface="Roboto Condensed"/>
              </a:rPr>
              <a:t>sincroni</a:t>
            </a:r>
            <a:r>
              <a:rPr lang="es-ES" sz="1800">
                <a:solidFill>
                  <a:srgbClr val="D6286A"/>
                </a:solidFill>
                <a:latin typeface="Roboto Condensed"/>
                <a:ea typeface="Roboto Condensed"/>
                <a:cs typeface="Roboto Condensed"/>
                <a:sym typeface="Roboto Condensed"/>
              </a:rPr>
              <a:t>zar</a:t>
            </a:r>
            <a:r>
              <a:rPr i="0" lang="es-ES" sz="1800" u="none">
                <a:solidFill>
                  <a:srgbClr val="595959"/>
                </a:solidFill>
                <a:latin typeface="Roboto Condensed"/>
                <a:ea typeface="Roboto Condensed"/>
                <a:cs typeface="Roboto Condensed"/>
                <a:sym typeface="Roboto Condensed"/>
              </a:rPr>
              <a:t>)</a:t>
            </a:r>
            <a:endParaRPr sz="1800">
              <a:latin typeface="Roboto Condensed"/>
              <a:ea typeface="Roboto Condensed"/>
              <a:cs typeface="Roboto Condensed"/>
              <a:sym typeface="Roboto Condensed"/>
            </a:endParaRPr>
          </a:p>
        </p:txBody>
      </p:sp>
      <p:sp>
        <p:nvSpPr>
          <p:cNvPr id="292" name="Google Shape;292;g73a3f77dbd_0_3758"/>
          <p:cNvSpPr txBox="1"/>
          <p:nvPr/>
        </p:nvSpPr>
        <p:spPr>
          <a:xfrm>
            <a:off x="2870938" y="3695725"/>
            <a:ext cx="2652600" cy="967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D6286A"/>
              </a:buClr>
              <a:buSzPts val="2200"/>
              <a:buFont typeface="Arial Narrow"/>
              <a:buNone/>
            </a:pPr>
            <a:r>
              <a:rPr i="0" lang="es-ES" sz="1800" u="none">
                <a:solidFill>
                  <a:srgbClr val="D6286A"/>
                </a:solidFill>
                <a:latin typeface="Roboto Condensed"/>
                <a:ea typeface="Roboto Condensed"/>
                <a:cs typeface="Roboto Condensed"/>
                <a:sym typeface="Roboto Condensed"/>
              </a:rPr>
              <a:t>Semáforos P y V</a:t>
            </a:r>
            <a:endParaRPr sz="1800">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595959"/>
              </a:buClr>
              <a:buSzPts val="2200"/>
              <a:buFont typeface="Arial Narrow"/>
              <a:buNone/>
            </a:pPr>
            <a:r>
              <a:rPr i="0" lang="es-ES" sz="1800" u="none">
                <a:solidFill>
                  <a:srgbClr val="595959"/>
                </a:solidFill>
                <a:latin typeface="Roboto Condensed"/>
                <a:ea typeface="Roboto Condensed"/>
                <a:cs typeface="Roboto Condensed"/>
                <a:sym typeface="Roboto Condensed"/>
              </a:rPr>
              <a:t>Monitores</a:t>
            </a:r>
            <a:endParaRPr sz="1800">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595959"/>
              </a:buClr>
              <a:buSzPts val="2200"/>
              <a:buFont typeface="Arial Narrow"/>
              <a:buNone/>
            </a:pPr>
            <a:r>
              <a:rPr i="0" lang="es-ES" sz="1800" u="none">
                <a:solidFill>
                  <a:srgbClr val="595959"/>
                </a:solidFill>
                <a:latin typeface="Roboto Condensed"/>
                <a:ea typeface="Roboto Condensed"/>
                <a:cs typeface="Roboto Condensed"/>
                <a:sym typeface="Roboto Condensed"/>
              </a:rPr>
              <a:t>Pasaje de Mensajes</a:t>
            </a:r>
            <a:endParaRPr sz="1800">
              <a:latin typeface="Roboto Condensed"/>
              <a:ea typeface="Roboto Condensed"/>
              <a:cs typeface="Roboto Condensed"/>
              <a:sym typeface="Roboto Condensed"/>
            </a:endParaRPr>
          </a:p>
        </p:txBody>
      </p:sp>
      <p:pic>
        <p:nvPicPr>
          <p:cNvPr id="293" name="Google Shape;293;g73a3f77dbd_0_3758"/>
          <p:cNvPicPr preferRelativeResize="0"/>
          <p:nvPr/>
        </p:nvPicPr>
        <p:blipFill rotWithShape="1">
          <a:blip r:embed="rId3">
            <a:alphaModFix/>
          </a:blip>
          <a:srcRect b="0" l="0" r="0" t="0"/>
          <a:stretch/>
        </p:blipFill>
        <p:spPr>
          <a:xfrm rot="5400000">
            <a:off x="3829124" y="2243865"/>
            <a:ext cx="736225" cy="736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g74c97a9b08_0_6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ES"/>
              <a:t>Programación concurrente - </a:t>
            </a:r>
            <a:r>
              <a:rPr lang="es-ES" sz="2400"/>
              <a:t>Problema 1</a:t>
            </a:r>
            <a:endParaRPr/>
          </a:p>
        </p:txBody>
      </p:sp>
      <p:sp>
        <p:nvSpPr>
          <p:cNvPr id="300" name="Google Shape;300;g74c97a9b08_0_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ES"/>
              <a:t>‹#›</a:t>
            </a:fld>
            <a:endParaRPr/>
          </a:p>
        </p:txBody>
      </p:sp>
      <p:sp>
        <p:nvSpPr>
          <p:cNvPr id="301" name="Google Shape;301;g74c97a9b08_0_60"/>
          <p:cNvSpPr txBox="1"/>
          <p:nvPr/>
        </p:nvSpPr>
        <p:spPr>
          <a:xfrm>
            <a:off x="311725" y="1604250"/>
            <a:ext cx="2652600" cy="393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D6286A"/>
              </a:buClr>
              <a:buSzPts val="2200"/>
              <a:buFont typeface="Arial Narrow"/>
              <a:buNone/>
            </a:pPr>
            <a:r>
              <a:rPr i="0" lang="es-ES" sz="2500" u="none">
                <a:solidFill>
                  <a:srgbClr val="D6286A"/>
                </a:solidFill>
                <a:latin typeface="Economica"/>
                <a:ea typeface="Economica"/>
                <a:cs typeface="Economica"/>
                <a:sym typeface="Economica"/>
              </a:rPr>
              <a:t>Semáforos -  P y V</a:t>
            </a:r>
            <a:endParaRPr sz="2500">
              <a:latin typeface="Economica"/>
              <a:ea typeface="Economica"/>
              <a:cs typeface="Economica"/>
              <a:sym typeface="Economica"/>
            </a:endParaRPr>
          </a:p>
        </p:txBody>
      </p:sp>
      <p:sp>
        <p:nvSpPr>
          <p:cNvPr id="302" name="Google Shape;302;g74c97a9b08_0_60"/>
          <p:cNvSpPr txBox="1"/>
          <p:nvPr/>
        </p:nvSpPr>
        <p:spPr>
          <a:xfrm>
            <a:off x="413675" y="2380925"/>
            <a:ext cx="8194200" cy="2421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595959"/>
              </a:buClr>
              <a:buSzPts val="2600"/>
              <a:buFont typeface="Arial Narrow"/>
              <a:buNone/>
            </a:pPr>
            <a:r>
              <a:rPr lang="es-ES" sz="1800">
                <a:solidFill>
                  <a:srgbClr val="595959"/>
                </a:solidFill>
                <a:latin typeface="Roboto Condensed"/>
                <a:ea typeface="Roboto Condensed"/>
                <a:cs typeface="Roboto Condensed"/>
                <a:sym typeface="Roboto Condensed"/>
              </a:rPr>
              <a:t>Mecanismo que permite restringir o habilitar el acceso a un recurso compartido. </a:t>
            </a:r>
            <a:endParaRPr sz="1800">
              <a:solidFill>
                <a:srgbClr val="595959"/>
              </a:solidFill>
              <a:latin typeface="Roboto Condensed"/>
              <a:ea typeface="Roboto Condensed"/>
              <a:cs typeface="Roboto Condensed"/>
              <a:sym typeface="Roboto Condensed"/>
            </a:endParaRPr>
          </a:p>
          <a:p>
            <a:pPr indent="0" lvl="0" marL="0" marR="0" rtl="0" algn="l">
              <a:lnSpc>
                <a:spcPct val="100000"/>
              </a:lnSpc>
              <a:spcBef>
                <a:spcPts val="1000"/>
              </a:spcBef>
              <a:spcAft>
                <a:spcPts val="0"/>
              </a:spcAft>
              <a:buClr>
                <a:srgbClr val="595959"/>
              </a:buClr>
              <a:buSzPts val="2600"/>
              <a:buFont typeface="Arial Narrow"/>
              <a:buNone/>
            </a:pPr>
            <a:r>
              <a:rPr lang="es-ES" sz="1800">
                <a:solidFill>
                  <a:srgbClr val="595959"/>
                </a:solidFill>
                <a:latin typeface="Roboto Condensed"/>
                <a:ea typeface="Roboto Condensed"/>
                <a:cs typeface="Roboto Condensed"/>
                <a:sym typeface="Roboto Condensed"/>
              </a:rPr>
              <a:t>Se utilizan 2 operaciones: </a:t>
            </a:r>
            <a:endParaRPr sz="1800">
              <a:solidFill>
                <a:srgbClr val="595959"/>
              </a:solidFill>
              <a:latin typeface="Roboto Condensed"/>
              <a:ea typeface="Roboto Condensed"/>
              <a:cs typeface="Roboto Condensed"/>
              <a:sym typeface="Roboto Condensed"/>
            </a:endParaRPr>
          </a:p>
          <a:p>
            <a:pPr indent="-140801" lvl="0" marL="360000" marR="0" rtl="0" algn="l">
              <a:lnSpc>
                <a:spcPct val="100000"/>
              </a:lnSpc>
              <a:spcBef>
                <a:spcPts val="1000"/>
              </a:spcBef>
              <a:spcAft>
                <a:spcPts val="0"/>
              </a:spcAft>
              <a:buClr>
                <a:srgbClr val="595959"/>
              </a:buClr>
              <a:buSzPts val="800"/>
              <a:buFont typeface="Consolas"/>
              <a:buChar char="●"/>
            </a:pPr>
            <a:r>
              <a:rPr lang="es-ES" sz="1800">
                <a:solidFill>
                  <a:srgbClr val="595959"/>
                </a:solidFill>
                <a:latin typeface="Consolas"/>
                <a:ea typeface="Consolas"/>
                <a:cs typeface="Consolas"/>
                <a:sym typeface="Consolas"/>
              </a:rPr>
              <a:t>P() </a:t>
            </a:r>
            <a:r>
              <a:rPr lang="es-ES" sz="1800">
                <a:solidFill>
                  <a:srgbClr val="595959"/>
                </a:solidFill>
                <a:latin typeface="Roboto Condensed Light"/>
                <a:ea typeface="Roboto Condensed Light"/>
                <a:cs typeface="Roboto Condensed Light"/>
                <a:sym typeface="Roboto Condensed Light"/>
              </a:rPr>
              <a:t>→ Si el recurso está libre, lo ocupa y el proceso continúa con su ejecución. Si el recurso está ocupado el proceso debe esperar a que se libere </a:t>
            </a:r>
            <a:r>
              <a:rPr lang="es-ES" sz="1800">
                <a:solidFill>
                  <a:srgbClr val="595959"/>
                </a:solidFill>
                <a:latin typeface="Consolas"/>
                <a:ea typeface="Consolas"/>
                <a:cs typeface="Consolas"/>
                <a:sym typeface="Consolas"/>
              </a:rPr>
              <a:t> </a:t>
            </a:r>
            <a:endParaRPr sz="1800">
              <a:solidFill>
                <a:srgbClr val="595959"/>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800">
              <a:solidFill>
                <a:srgbClr val="595959"/>
              </a:solidFill>
              <a:latin typeface="Consolas"/>
              <a:ea typeface="Consolas"/>
              <a:cs typeface="Consolas"/>
              <a:sym typeface="Consolas"/>
            </a:endParaRPr>
          </a:p>
          <a:p>
            <a:pPr indent="-140801" lvl="0" marL="360000" marR="0" rtl="0" algn="l">
              <a:lnSpc>
                <a:spcPct val="100000"/>
              </a:lnSpc>
              <a:spcBef>
                <a:spcPts val="0"/>
              </a:spcBef>
              <a:spcAft>
                <a:spcPts val="0"/>
              </a:spcAft>
              <a:buClr>
                <a:srgbClr val="595959"/>
              </a:buClr>
              <a:buSzPts val="800"/>
              <a:buFont typeface="Consolas"/>
              <a:buChar char="●"/>
            </a:pPr>
            <a:r>
              <a:rPr lang="es-ES" sz="1800">
                <a:solidFill>
                  <a:srgbClr val="595959"/>
                </a:solidFill>
                <a:latin typeface="Consolas"/>
                <a:ea typeface="Consolas"/>
                <a:cs typeface="Consolas"/>
                <a:sym typeface="Consolas"/>
              </a:rPr>
              <a:t>V()</a:t>
            </a:r>
            <a:r>
              <a:rPr lang="es-ES" sz="1800">
                <a:solidFill>
                  <a:srgbClr val="595959"/>
                </a:solidFill>
                <a:latin typeface="Consolas"/>
                <a:ea typeface="Consolas"/>
                <a:cs typeface="Consolas"/>
                <a:sym typeface="Consolas"/>
              </a:rPr>
              <a:t> </a:t>
            </a:r>
            <a:r>
              <a:rPr lang="es-ES" sz="1800">
                <a:solidFill>
                  <a:srgbClr val="595959"/>
                </a:solidFill>
                <a:latin typeface="Roboto Condensed Light"/>
                <a:ea typeface="Roboto Condensed Light"/>
                <a:cs typeface="Roboto Condensed Light"/>
                <a:sym typeface="Roboto Condensed Light"/>
              </a:rPr>
              <a:t>→ Libera el recurso y el proceso continúa su ejecución</a:t>
            </a:r>
            <a:endParaRPr sz="1800">
              <a:solidFill>
                <a:srgbClr val="595959"/>
              </a:solidFill>
              <a:latin typeface="Consolas"/>
              <a:ea typeface="Consolas"/>
              <a:cs typeface="Consolas"/>
              <a:sym typeface="Consolas"/>
            </a:endParaRPr>
          </a:p>
          <a:p>
            <a:pPr indent="0" lvl="0" marL="0" marR="0" rtl="0" algn="l">
              <a:lnSpc>
                <a:spcPct val="100000"/>
              </a:lnSpc>
              <a:spcBef>
                <a:spcPts val="0"/>
              </a:spcBef>
              <a:spcAft>
                <a:spcPts val="0"/>
              </a:spcAft>
              <a:buClr>
                <a:srgbClr val="595959"/>
              </a:buClr>
              <a:buSzPts val="2600"/>
              <a:buFont typeface="Arial Narrow"/>
              <a:buNone/>
            </a:pPr>
            <a:r>
              <a:t/>
            </a:r>
            <a:endParaRPr sz="1800">
              <a:solidFill>
                <a:srgbClr val="595959"/>
              </a:solidFill>
              <a:latin typeface="Roboto Condensed"/>
              <a:ea typeface="Roboto Condensed"/>
              <a:cs typeface="Roboto Condensed"/>
              <a:sym typeface="Roboto Condensed"/>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g73bf2f9c05_0_11"/>
          <p:cNvSpPr txBox="1"/>
          <p:nvPr>
            <p:ph idx="1" type="body"/>
          </p:nvPr>
        </p:nvSpPr>
        <p:spPr>
          <a:xfrm>
            <a:off x="311700" y="1505700"/>
            <a:ext cx="8316600" cy="6411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Roboto Condensed"/>
              <a:buAutoNum type="arabicParenR"/>
            </a:pPr>
            <a:r>
              <a:rPr lang="es-ES" sz="1400">
                <a:latin typeface="Roboto Condensed"/>
                <a:ea typeface="Roboto Condensed"/>
                <a:cs typeface="Roboto Condensed"/>
                <a:sym typeface="Roboto Condensed"/>
              </a:rPr>
              <a:t>Suponga que una pareja comparte su cuenta bancaria. En un momento los dos integrantes de la pareja van a un cajero y extraen 1000 pesos. </a:t>
            </a:r>
            <a:endParaRPr sz="1400">
              <a:latin typeface="Roboto Condensed"/>
              <a:ea typeface="Roboto Condensed"/>
              <a:cs typeface="Roboto Condensed"/>
              <a:sym typeface="Roboto Condensed"/>
            </a:endParaRPr>
          </a:p>
          <a:p>
            <a:pPr indent="0" lvl="0" marL="0" rtl="0" algn="l">
              <a:spcBef>
                <a:spcPts val="0"/>
              </a:spcBef>
              <a:spcAft>
                <a:spcPts val="1600"/>
              </a:spcAft>
              <a:buNone/>
            </a:pPr>
            <a:r>
              <a:t/>
            </a:r>
            <a:endParaRPr sz="1400">
              <a:latin typeface="Roboto Condensed"/>
              <a:ea typeface="Roboto Condensed"/>
              <a:cs typeface="Roboto Condensed"/>
              <a:sym typeface="Roboto Condensed"/>
            </a:endParaRPr>
          </a:p>
        </p:txBody>
      </p:sp>
      <p:sp>
        <p:nvSpPr>
          <p:cNvPr id="309" name="Google Shape;309;g73bf2f9c05_0_1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ES"/>
              <a:t>Programación concurrente - </a:t>
            </a:r>
            <a:r>
              <a:rPr lang="es-ES" sz="2400"/>
              <a:t>Problema 1</a:t>
            </a:r>
            <a:endParaRPr/>
          </a:p>
        </p:txBody>
      </p:sp>
      <p:sp>
        <p:nvSpPr>
          <p:cNvPr id="310" name="Google Shape;310;g73bf2f9c05_0_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ES"/>
              <a:t>‹#›</a:t>
            </a:fld>
            <a:endParaRPr/>
          </a:p>
        </p:txBody>
      </p:sp>
      <p:sp>
        <p:nvSpPr>
          <p:cNvPr id="311" name="Google Shape;311;g73bf2f9c05_0_11"/>
          <p:cNvSpPr/>
          <p:nvPr/>
        </p:nvSpPr>
        <p:spPr>
          <a:xfrm>
            <a:off x="3007527" y="2296650"/>
            <a:ext cx="3283500" cy="550200"/>
          </a:xfrm>
          <a:prstGeom prst="roundRect">
            <a:avLst>
              <a:gd fmla="val 16667" name="adj"/>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Arial Narrow"/>
              <a:buNone/>
            </a:pPr>
            <a:r>
              <a:rPr i="0" lang="es-ES" sz="2400" u="none">
                <a:solidFill>
                  <a:schemeClr val="lt1"/>
                </a:solidFill>
                <a:latin typeface="Economica"/>
                <a:ea typeface="Economica"/>
                <a:cs typeface="Economica"/>
                <a:sym typeface="Economica"/>
              </a:rPr>
              <a:t>Variable compartida </a:t>
            </a:r>
            <a:r>
              <a:rPr b="1" i="0" lang="es-ES" sz="2400" u="none">
                <a:solidFill>
                  <a:srgbClr val="FFD966"/>
                </a:solidFill>
                <a:latin typeface="Economica"/>
                <a:ea typeface="Economica"/>
                <a:cs typeface="Economica"/>
                <a:sym typeface="Economica"/>
              </a:rPr>
              <a:t>saldo</a:t>
            </a:r>
            <a:endParaRPr>
              <a:solidFill>
                <a:srgbClr val="FFD966"/>
              </a:solidFill>
              <a:latin typeface="Economica"/>
              <a:ea typeface="Economica"/>
              <a:cs typeface="Economica"/>
              <a:sym typeface="Economica"/>
            </a:endParaRPr>
          </a:p>
        </p:txBody>
      </p:sp>
      <p:sp>
        <p:nvSpPr>
          <p:cNvPr id="312" name="Google Shape;312;g73bf2f9c05_0_11"/>
          <p:cNvSpPr/>
          <p:nvPr/>
        </p:nvSpPr>
        <p:spPr>
          <a:xfrm>
            <a:off x="6244675" y="2572625"/>
            <a:ext cx="515750" cy="641200"/>
          </a:xfrm>
          <a:custGeom>
            <a:rect b="b" l="l" r="r" t="t"/>
            <a:pathLst>
              <a:path extrusionOk="0" h="25648" w="20630">
                <a:moveTo>
                  <a:pt x="0" y="0"/>
                </a:moveTo>
                <a:cubicBezTo>
                  <a:pt x="2788" y="1208"/>
                  <a:pt x="13289" y="2973"/>
                  <a:pt x="16727" y="7248"/>
                </a:cubicBezTo>
                <a:cubicBezTo>
                  <a:pt x="20165" y="11523"/>
                  <a:pt x="19980" y="22581"/>
                  <a:pt x="20630" y="25648"/>
                </a:cubicBezTo>
              </a:path>
            </a:pathLst>
          </a:custGeom>
          <a:noFill/>
          <a:ln cap="flat" cmpd="sng" w="9525">
            <a:solidFill>
              <a:srgbClr val="666666"/>
            </a:solidFill>
            <a:prstDash val="dash"/>
            <a:round/>
            <a:headEnd len="med" w="med" type="none"/>
            <a:tailEnd len="med" w="med" type="none"/>
          </a:ln>
        </p:spPr>
      </p:sp>
      <p:sp>
        <p:nvSpPr>
          <p:cNvPr id="313" name="Google Shape;313;g73bf2f9c05_0_11"/>
          <p:cNvSpPr/>
          <p:nvPr/>
        </p:nvSpPr>
        <p:spPr>
          <a:xfrm flipH="1">
            <a:off x="2479250" y="2626575"/>
            <a:ext cx="515750" cy="641200"/>
          </a:xfrm>
          <a:custGeom>
            <a:rect b="b" l="l" r="r" t="t"/>
            <a:pathLst>
              <a:path extrusionOk="0" h="25648" w="20630">
                <a:moveTo>
                  <a:pt x="0" y="0"/>
                </a:moveTo>
                <a:cubicBezTo>
                  <a:pt x="2788" y="1208"/>
                  <a:pt x="13289" y="2973"/>
                  <a:pt x="16727" y="7248"/>
                </a:cubicBezTo>
                <a:cubicBezTo>
                  <a:pt x="20165" y="11523"/>
                  <a:pt x="19980" y="22581"/>
                  <a:pt x="20630" y="25648"/>
                </a:cubicBezTo>
              </a:path>
            </a:pathLst>
          </a:custGeom>
          <a:noFill/>
          <a:ln cap="flat" cmpd="sng" w="9525">
            <a:solidFill>
              <a:srgbClr val="666666"/>
            </a:solidFill>
            <a:prstDash val="dash"/>
            <a:round/>
            <a:headEnd len="med" w="med" type="none"/>
            <a:tailEnd len="med" w="med" type="none"/>
          </a:ln>
        </p:spPr>
      </p:sp>
      <p:sp>
        <p:nvSpPr>
          <p:cNvPr id="314" name="Google Shape;314;g73bf2f9c05_0_11"/>
          <p:cNvSpPr txBox="1"/>
          <p:nvPr/>
        </p:nvSpPr>
        <p:spPr>
          <a:xfrm>
            <a:off x="967375" y="3267400"/>
            <a:ext cx="3388800" cy="165870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200"/>
              <a:buFont typeface="Consolas"/>
              <a:buNone/>
            </a:pPr>
            <a:r>
              <a:rPr b="0" i="0" lang="es-ES" u="none">
                <a:solidFill>
                  <a:schemeClr val="dk1"/>
                </a:solidFill>
                <a:latin typeface="Consolas"/>
                <a:ea typeface="Consolas"/>
                <a:cs typeface="Consolas"/>
                <a:sym typeface="Consolas"/>
              </a:rPr>
              <a:t>Integrante 1:</a:t>
            </a:r>
            <a:endParaRPr/>
          </a:p>
          <a:p>
            <a:pPr indent="0" lvl="0" marL="0" marR="0" rtl="0" algn="l">
              <a:lnSpc>
                <a:spcPct val="100000"/>
              </a:lnSpc>
              <a:spcBef>
                <a:spcPts val="0"/>
              </a:spcBef>
              <a:spcAft>
                <a:spcPts val="0"/>
              </a:spcAft>
              <a:buClr>
                <a:schemeClr val="dk1"/>
              </a:buClr>
              <a:buSzPts val="2200"/>
              <a:buFont typeface="Consolas"/>
              <a:buNone/>
            </a:pPr>
            <a:r>
              <a:rPr b="0" i="0" lang="es-ES" u="none">
                <a:solidFill>
                  <a:schemeClr val="dk1"/>
                </a:solidFill>
                <a:latin typeface="Consolas"/>
                <a:ea typeface="Consolas"/>
                <a:cs typeface="Consolas"/>
                <a:sym typeface="Consolas"/>
              </a:rPr>
              <a:t>{</a:t>
            </a:r>
            <a:endParaRPr/>
          </a:p>
          <a:p>
            <a:pPr indent="0" lvl="0" marL="0" marR="0" rtl="0" algn="l">
              <a:lnSpc>
                <a:spcPct val="100000"/>
              </a:lnSpc>
              <a:spcBef>
                <a:spcPts val="0"/>
              </a:spcBef>
              <a:spcAft>
                <a:spcPts val="0"/>
              </a:spcAft>
              <a:buClr>
                <a:schemeClr val="dk1"/>
              </a:buClr>
              <a:buSzPts val="2200"/>
              <a:buFont typeface="Consolas"/>
              <a:buNone/>
            </a:pPr>
            <a:r>
              <a:t/>
            </a:r>
            <a:endParaRPr>
              <a:solidFill>
                <a:srgbClr val="D6286A"/>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2200"/>
              <a:buFont typeface="Consolas"/>
              <a:buNone/>
            </a:pPr>
            <a:r>
              <a:rPr lang="es-ES">
                <a:solidFill>
                  <a:schemeClr val="dk1"/>
                </a:solidFill>
                <a:latin typeface="Consolas"/>
                <a:ea typeface="Consolas"/>
                <a:cs typeface="Consolas"/>
                <a:sym typeface="Consolas"/>
              </a:rPr>
              <a:t>  </a:t>
            </a:r>
            <a:r>
              <a:rPr b="0" i="0" lang="es-ES" u="none">
                <a:solidFill>
                  <a:schemeClr val="dk1"/>
                </a:solidFill>
                <a:latin typeface="Consolas"/>
                <a:ea typeface="Consolas"/>
                <a:cs typeface="Consolas"/>
                <a:sym typeface="Consolas"/>
              </a:rPr>
              <a:t>accede a la cuenta </a:t>
            </a:r>
            <a:endParaRPr/>
          </a:p>
          <a:p>
            <a:pPr indent="0" lvl="0" marL="0" marR="0" rtl="0" algn="l">
              <a:lnSpc>
                <a:spcPct val="100000"/>
              </a:lnSpc>
              <a:spcBef>
                <a:spcPts val="0"/>
              </a:spcBef>
              <a:spcAft>
                <a:spcPts val="0"/>
              </a:spcAft>
              <a:buClr>
                <a:schemeClr val="dk1"/>
              </a:buClr>
              <a:buSzPts val="2200"/>
              <a:buFont typeface="Consolas"/>
              <a:buNone/>
            </a:pPr>
            <a:r>
              <a:rPr b="0" i="0" lang="es-ES" u="none">
                <a:solidFill>
                  <a:schemeClr val="dk1"/>
                </a:solidFill>
                <a:latin typeface="Consolas"/>
                <a:ea typeface="Consolas"/>
                <a:cs typeface="Consolas"/>
                <a:sym typeface="Consolas"/>
              </a:rPr>
              <a:t>  saldo:= saldo - 1000;</a:t>
            </a:r>
            <a:endParaRPr b="0" i="0" u="non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2200"/>
              <a:buFont typeface="Consolas"/>
              <a:buNone/>
            </a:pPr>
            <a:r>
              <a:t/>
            </a:r>
            <a:endParaRPr>
              <a:solidFill>
                <a:srgbClr val="D6286A"/>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2200"/>
              <a:buFont typeface="Consolas"/>
              <a:buNone/>
            </a:pPr>
            <a:r>
              <a:rPr b="0" i="0" lang="es-ES" u="none">
                <a:solidFill>
                  <a:schemeClr val="dk1"/>
                </a:solidFill>
                <a:latin typeface="Consolas"/>
                <a:ea typeface="Consolas"/>
                <a:cs typeface="Consolas"/>
                <a:sym typeface="Consolas"/>
              </a:rPr>
              <a:t>}</a:t>
            </a:r>
            <a:endParaRPr/>
          </a:p>
        </p:txBody>
      </p:sp>
      <p:sp>
        <p:nvSpPr>
          <p:cNvPr id="315" name="Google Shape;315;g73bf2f9c05_0_11"/>
          <p:cNvSpPr txBox="1"/>
          <p:nvPr/>
        </p:nvSpPr>
        <p:spPr>
          <a:xfrm>
            <a:off x="4665650" y="3268275"/>
            <a:ext cx="3388800" cy="165870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200"/>
              <a:buFont typeface="Consolas"/>
              <a:buNone/>
            </a:pPr>
            <a:r>
              <a:rPr b="0" i="0" lang="es-ES" u="none">
                <a:solidFill>
                  <a:schemeClr val="dk1"/>
                </a:solidFill>
                <a:latin typeface="Consolas"/>
                <a:ea typeface="Consolas"/>
                <a:cs typeface="Consolas"/>
                <a:sym typeface="Consolas"/>
              </a:rPr>
              <a:t>Integrante 2:</a:t>
            </a:r>
            <a:endParaRPr/>
          </a:p>
          <a:p>
            <a:pPr indent="0" lvl="0" marL="0" marR="0" rtl="0" algn="l">
              <a:lnSpc>
                <a:spcPct val="100000"/>
              </a:lnSpc>
              <a:spcBef>
                <a:spcPts val="0"/>
              </a:spcBef>
              <a:spcAft>
                <a:spcPts val="0"/>
              </a:spcAft>
              <a:buClr>
                <a:schemeClr val="dk1"/>
              </a:buClr>
              <a:buSzPts val="2200"/>
              <a:buFont typeface="Consolas"/>
              <a:buNone/>
            </a:pPr>
            <a:r>
              <a:rPr b="0" i="0" lang="es-ES" u="none">
                <a:solidFill>
                  <a:schemeClr val="dk1"/>
                </a:solidFill>
                <a:latin typeface="Consolas"/>
                <a:ea typeface="Consolas"/>
                <a:cs typeface="Consolas"/>
                <a:sym typeface="Consolas"/>
              </a:rPr>
              <a:t>{</a:t>
            </a:r>
            <a:endParaRPr/>
          </a:p>
          <a:p>
            <a:pPr indent="0" lvl="0" marL="0" marR="0" rtl="0" algn="l">
              <a:lnSpc>
                <a:spcPct val="100000"/>
              </a:lnSpc>
              <a:spcBef>
                <a:spcPts val="0"/>
              </a:spcBef>
              <a:spcAft>
                <a:spcPts val="0"/>
              </a:spcAft>
              <a:buClr>
                <a:schemeClr val="dk1"/>
              </a:buClr>
              <a:buSzPts val="2200"/>
              <a:buFont typeface="Consolas"/>
              <a:buNone/>
            </a:pPr>
            <a:r>
              <a:t/>
            </a:r>
            <a:endParaRPr>
              <a:solidFill>
                <a:srgbClr val="D6286A"/>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2200"/>
              <a:buFont typeface="Consolas"/>
              <a:buNone/>
            </a:pPr>
            <a:r>
              <a:rPr lang="es-ES">
                <a:solidFill>
                  <a:schemeClr val="dk1"/>
                </a:solidFill>
                <a:latin typeface="Consolas"/>
                <a:ea typeface="Consolas"/>
                <a:cs typeface="Consolas"/>
                <a:sym typeface="Consolas"/>
              </a:rPr>
              <a:t>  </a:t>
            </a:r>
            <a:r>
              <a:rPr b="0" i="0" lang="es-ES" u="none">
                <a:solidFill>
                  <a:schemeClr val="dk1"/>
                </a:solidFill>
                <a:latin typeface="Consolas"/>
                <a:ea typeface="Consolas"/>
                <a:cs typeface="Consolas"/>
                <a:sym typeface="Consolas"/>
              </a:rPr>
              <a:t>accede a la cuenta </a:t>
            </a:r>
            <a:endParaRPr/>
          </a:p>
          <a:p>
            <a:pPr indent="0" lvl="0" marL="0" marR="0" rtl="0" algn="l">
              <a:lnSpc>
                <a:spcPct val="100000"/>
              </a:lnSpc>
              <a:spcBef>
                <a:spcPts val="0"/>
              </a:spcBef>
              <a:spcAft>
                <a:spcPts val="0"/>
              </a:spcAft>
              <a:buClr>
                <a:schemeClr val="dk1"/>
              </a:buClr>
              <a:buSzPts val="2200"/>
              <a:buFont typeface="Consolas"/>
              <a:buNone/>
            </a:pPr>
            <a:r>
              <a:rPr b="0" i="0" lang="es-ES" u="none">
                <a:solidFill>
                  <a:schemeClr val="dk1"/>
                </a:solidFill>
                <a:latin typeface="Consolas"/>
                <a:ea typeface="Consolas"/>
                <a:cs typeface="Consolas"/>
                <a:sym typeface="Consolas"/>
              </a:rPr>
              <a:t>  saldo:= saldo - 1000;</a:t>
            </a:r>
            <a:endParaRPr b="0" i="0" u="non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2200"/>
              <a:buFont typeface="Consolas"/>
              <a:buNone/>
            </a:pPr>
            <a:r>
              <a:t/>
            </a:r>
            <a:endParaRPr>
              <a:solidFill>
                <a:srgbClr val="D6286A"/>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2200"/>
              <a:buFont typeface="Consolas"/>
              <a:buNone/>
            </a:pPr>
            <a:r>
              <a:rPr b="0" i="0" lang="es-ES" u="none">
                <a:solidFill>
                  <a:schemeClr val="dk1"/>
                </a:solidFill>
                <a:latin typeface="Consolas"/>
                <a:ea typeface="Consolas"/>
                <a:cs typeface="Consolas"/>
                <a:sym typeface="Consolas"/>
              </a:rPr>
              <a:t>}</a:t>
            </a:r>
            <a:endParaRPr/>
          </a:p>
        </p:txBody>
      </p:sp>
      <p:sp>
        <p:nvSpPr>
          <p:cNvPr id="316" name="Google Shape;316;g73bf2f9c05_0_11"/>
          <p:cNvSpPr txBox="1"/>
          <p:nvPr/>
        </p:nvSpPr>
        <p:spPr>
          <a:xfrm>
            <a:off x="959941" y="3273905"/>
            <a:ext cx="3388800" cy="1658700"/>
          </a:xfrm>
          <a:prstGeom prst="rect">
            <a:avLst/>
          </a:prstGeom>
          <a:solidFill>
            <a:srgbClr val="FFFFFF"/>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200"/>
              <a:buFont typeface="Consolas"/>
              <a:buNone/>
            </a:pPr>
            <a:r>
              <a:rPr b="0" i="0" lang="es-ES" u="none">
                <a:solidFill>
                  <a:schemeClr val="dk1"/>
                </a:solidFill>
                <a:latin typeface="Consolas"/>
                <a:ea typeface="Consolas"/>
                <a:cs typeface="Consolas"/>
                <a:sym typeface="Consolas"/>
              </a:rPr>
              <a:t>Integrante 1:</a:t>
            </a:r>
            <a:endParaRPr/>
          </a:p>
          <a:p>
            <a:pPr indent="0" lvl="0" marL="0" marR="0" rtl="0" algn="l">
              <a:lnSpc>
                <a:spcPct val="100000"/>
              </a:lnSpc>
              <a:spcBef>
                <a:spcPts val="0"/>
              </a:spcBef>
              <a:spcAft>
                <a:spcPts val="0"/>
              </a:spcAft>
              <a:buClr>
                <a:schemeClr val="dk1"/>
              </a:buClr>
              <a:buSzPts val="2200"/>
              <a:buFont typeface="Consolas"/>
              <a:buNone/>
            </a:pPr>
            <a:r>
              <a:rPr b="0" i="0" lang="es-ES" u="none">
                <a:solidFill>
                  <a:schemeClr val="dk1"/>
                </a:solidFill>
                <a:latin typeface="Consolas"/>
                <a:ea typeface="Consolas"/>
                <a:cs typeface="Consolas"/>
                <a:sym typeface="Consolas"/>
              </a:rPr>
              <a:t>{</a:t>
            </a:r>
            <a:endParaRPr/>
          </a:p>
          <a:p>
            <a:pPr indent="0" lvl="0" marL="0" marR="0" rtl="0" algn="l">
              <a:lnSpc>
                <a:spcPct val="100000"/>
              </a:lnSpc>
              <a:spcBef>
                <a:spcPts val="0"/>
              </a:spcBef>
              <a:spcAft>
                <a:spcPts val="0"/>
              </a:spcAft>
              <a:buClr>
                <a:schemeClr val="dk1"/>
              </a:buClr>
              <a:buSzPts val="2200"/>
              <a:buFont typeface="Consolas"/>
              <a:buNone/>
            </a:pPr>
            <a:r>
              <a:rPr b="0" i="0" lang="es-ES" u="none">
                <a:solidFill>
                  <a:srgbClr val="D6286A"/>
                </a:solidFill>
                <a:latin typeface="Consolas"/>
                <a:ea typeface="Consolas"/>
                <a:cs typeface="Consolas"/>
                <a:sym typeface="Consolas"/>
              </a:rPr>
              <a:t>  P(sal</a:t>
            </a:r>
            <a:r>
              <a:rPr lang="es-ES">
                <a:solidFill>
                  <a:srgbClr val="D6286A"/>
                </a:solidFill>
                <a:latin typeface="Consolas"/>
                <a:ea typeface="Consolas"/>
                <a:cs typeface="Consolas"/>
                <a:sym typeface="Consolas"/>
              </a:rPr>
              <a:t>do)</a:t>
            </a:r>
            <a:endParaRPr>
              <a:solidFill>
                <a:srgbClr val="D6286A"/>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2200"/>
              <a:buFont typeface="Consolas"/>
              <a:buNone/>
            </a:pPr>
            <a:r>
              <a:rPr lang="es-ES">
                <a:solidFill>
                  <a:schemeClr val="dk1"/>
                </a:solidFill>
                <a:latin typeface="Consolas"/>
                <a:ea typeface="Consolas"/>
                <a:cs typeface="Consolas"/>
                <a:sym typeface="Consolas"/>
              </a:rPr>
              <a:t>  </a:t>
            </a:r>
            <a:r>
              <a:rPr b="0" i="0" lang="es-ES" u="none">
                <a:solidFill>
                  <a:schemeClr val="dk1"/>
                </a:solidFill>
                <a:latin typeface="Consolas"/>
                <a:ea typeface="Consolas"/>
                <a:cs typeface="Consolas"/>
                <a:sym typeface="Consolas"/>
              </a:rPr>
              <a:t>accede a la cuenta </a:t>
            </a:r>
            <a:endParaRPr/>
          </a:p>
          <a:p>
            <a:pPr indent="0" lvl="0" marL="0" marR="0" rtl="0" algn="l">
              <a:lnSpc>
                <a:spcPct val="100000"/>
              </a:lnSpc>
              <a:spcBef>
                <a:spcPts val="0"/>
              </a:spcBef>
              <a:spcAft>
                <a:spcPts val="0"/>
              </a:spcAft>
              <a:buClr>
                <a:schemeClr val="dk1"/>
              </a:buClr>
              <a:buSzPts val="2200"/>
              <a:buFont typeface="Consolas"/>
              <a:buNone/>
            </a:pPr>
            <a:r>
              <a:rPr b="0" i="0" lang="es-ES" u="none">
                <a:solidFill>
                  <a:schemeClr val="dk1"/>
                </a:solidFill>
                <a:latin typeface="Consolas"/>
                <a:ea typeface="Consolas"/>
                <a:cs typeface="Consolas"/>
                <a:sym typeface="Consolas"/>
              </a:rPr>
              <a:t>  saldo:= saldo - 1000;</a:t>
            </a:r>
            <a:endParaRPr b="0" i="0" u="non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2200"/>
              <a:buFont typeface="Consolas"/>
              <a:buNone/>
            </a:pPr>
            <a:r>
              <a:rPr lang="es-ES">
                <a:solidFill>
                  <a:srgbClr val="D6286A"/>
                </a:solidFill>
                <a:latin typeface="Consolas"/>
                <a:ea typeface="Consolas"/>
                <a:cs typeface="Consolas"/>
                <a:sym typeface="Consolas"/>
              </a:rPr>
              <a:t>  V(saldo)</a:t>
            </a:r>
            <a:endParaRPr>
              <a:solidFill>
                <a:srgbClr val="D6286A"/>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2200"/>
              <a:buFont typeface="Consolas"/>
              <a:buNone/>
            </a:pPr>
            <a:r>
              <a:rPr b="0" i="0" lang="es-ES" u="none">
                <a:solidFill>
                  <a:schemeClr val="dk1"/>
                </a:solidFill>
                <a:latin typeface="Consolas"/>
                <a:ea typeface="Consolas"/>
                <a:cs typeface="Consolas"/>
                <a:sym typeface="Consolas"/>
              </a:rPr>
              <a:t>}</a:t>
            </a:r>
            <a:endParaRPr/>
          </a:p>
        </p:txBody>
      </p:sp>
      <p:sp>
        <p:nvSpPr>
          <p:cNvPr id="317" name="Google Shape;317;g73bf2f9c05_0_11"/>
          <p:cNvSpPr txBox="1"/>
          <p:nvPr/>
        </p:nvSpPr>
        <p:spPr>
          <a:xfrm>
            <a:off x="4658216" y="3274780"/>
            <a:ext cx="3388800" cy="1658700"/>
          </a:xfrm>
          <a:prstGeom prst="rect">
            <a:avLst/>
          </a:prstGeom>
          <a:solidFill>
            <a:srgbClr val="FFFFFF"/>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200"/>
              <a:buFont typeface="Consolas"/>
              <a:buNone/>
            </a:pPr>
            <a:r>
              <a:rPr b="0" i="0" lang="es-ES" u="none">
                <a:solidFill>
                  <a:schemeClr val="dk1"/>
                </a:solidFill>
                <a:latin typeface="Consolas"/>
                <a:ea typeface="Consolas"/>
                <a:cs typeface="Consolas"/>
                <a:sym typeface="Consolas"/>
              </a:rPr>
              <a:t>Integrante 2:</a:t>
            </a:r>
            <a:endParaRPr/>
          </a:p>
          <a:p>
            <a:pPr indent="0" lvl="0" marL="0" marR="0" rtl="0" algn="l">
              <a:lnSpc>
                <a:spcPct val="100000"/>
              </a:lnSpc>
              <a:spcBef>
                <a:spcPts val="0"/>
              </a:spcBef>
              <a:spcAft>
                <a:spcPts val="0"/>
              </a:spcAft>
              <a:buClr>
                <a:schemeClr val="dk1"/>
              </a:buClr>
              <a:buSzPts val="2200"/>
              <a:buFont typeface="Consolas"/>
              <a:buNone/>
            </a:pPr>
            <a:r>
              <a:rPr b="0" i="0" lang="es-ES" u="none">
                <a:solidFill>
                  <a:schemeClr val="dk1"/>
                </a:solidFill>
                <a:latin typeface="Consolas"/>
                <a:ea typeface="Consolas"/>
                <a:cs typeface="Consolas"/>
                <a:sym typeface="Consolas"/>
              </a:rPr>
              <a:t>{</a:t>
            </a:r>
            <a:endParaRPr/>
          </a:p>
          <a:p>
            <a:pPr indent="0" lvl="0" marL="0" marR="0" rtl="0" algn="l">
              <a:lnSpc>
                <a:spcPct val="100000"/>
              </a:lnSpc>
              <a:spcBef>
                <a:spcPts val="0"/>
              </a:spcBef>
              <a:spcAft>
                <a:spcPts val="0"/>
              </a:spcAft>
              <a:buClr>
                <a:schemeClr val="dk1"/>
              </a:buClr>
              <a:buSzPts val="2200"/>
              <a:buFont typeface="Consolas"/>
              <a:buNone/>
            </a:pPr>
            <a:r>
              <a:rPr b="0" i="0" lang="es-ES" u="none">
                <a:solidFill>
                  <a:srgbClr val="D6286A"/>
                </a:solidFill>
                <a:latin typeface="Consolas"/>
                <a:ea typeface="Consolas"/>
                <a:cs typeface="Consolas"/>
                <a:sym typeface="Consolas"/>
              </a:rPr>
              <a:t>  </a:t>
            </a:r>
            <a:r>
              <a:rPr lang="es-ES">
                <a:solidFill>
                  <a:srgbClr val="D6286A"/>
                </a:solidFill>
                <a:latin typeface="Consolas"/>
                <a:ea typeface="Consolas"/>
                <a:cs typeface="Consolas"/>
                <a:sym typeface="Consolas"/>
              </a:rPr>
              <a:t>P(saldo)</a:t>
            </a:r>
            <a:endParaRPr>
              <a:solidFill>
                <a:srgbClr val="D6286A"/>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2200"/>
              <a:buFont typeface="Consolas"/>
              <a:buNone/>
            </a:pPr>
            <a:r>
              <a:rPr lang="es-ES">
                <a:solidFill>
                  <a:schemeClr val="dk1"/>
                </a:solidFill>
                <a:latin typeface="Consolas"/>
                <a:ea typeface="Consolas"/>
                <a:cs typeface="Consolas"/>
                <a:sym typeface="Consolas"/>
              </a:rPr>
              <a:t>  </a:t>
            </a:r>
            <a:r>
              <a:rPr b="0" i="0" lang="es-ES" u="none">
                <a:solidFill>
                  <a:schemeClr val="dk1"/>
                </a:solidFill>
                <a:latin typeface="Consolas"/>
                <a:ea typeface="Consolas"/>
                <a:cs typeface="Consolas"/>
                <a:sym typeface="Consolas"/>
              </a:rPr>
              <a:t>accede a la cuenta </a:t>
            </a:r>
            <a:endParaRPr/>
          </a:p>
          <a:p>
            <a:pPr indent="0" lvl="0" marL="0" marR="0" rtl="0" algn="l">
              <a:lnSpc>
                <a:spcPct val="100000"/>
              </a:lnSpc>
              <a:spcBef>
                <a:spcPts val="0"/>
              </a:spcBef>
              <a:spcAft>
                <a:spcPts val="0"/>
              </a:spcAft>
              <a:buClr>
                <a:schemeClr val="dk1"/>
              </a:buClr>
              <a:buSzPts val="2200"/>
              <a:buFont typeface="Consolas"/>
              <a:buNone/>
            </a:pPr>
            <a:r>
              <a:rPr b="0" i="0" lang="es-ES" u="none">
                <a:solidFill>
                  <a:schemeClr val="dk1"/>
                </a:solidFill>
                <a:latin typeface="Consolas"/>
                <a:ea typeface="Consolas"/>
                <a:cs typeface="Consolas"/>
                <a:sym typeface="Consolas"/>
              </a:rPr>
              <a:t>  saldo:= saldo - 1000;</a:t>
            </a:r>
            <a:endParaRPr b="0" i="0" u="non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2200"/>
              <a:buFont typeface="Consolas"/>
              <a:buNone/>
            </a:pPr>
            <a:r>
              <a:rPr lang="es-ES">
                <a:solidFill>
                  <a:srgbClr val="D6286A"/>
                </a:solidFill>
                <a:latin typeface="Consolas"/>
                <a:ea typeface="Consolas"/>
                <a:cs typeface="Consolas"/>
                <a:sym typeface="Consolas"/>
              </a:rPr>
              <a:t>  V(saldo)</a:t>
            </a:r>
            <a:endParaRPr>
              <a:solidFill>
                <a:srgbClr val="D6286A"/>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2200"/>
              <a:buFont typeface="Consolas"/>
              <a:buNone/>
            </a:pPr>
            <a:r>
              <a:rPr b="0" i="0" lang="es-ES" u="none">
                <a:solidFill>
                  <a:schemeClr val="dk1"/>
                </a:solidFill>
                <a:latin typeface="Consolas"/>
                <a:ea typeface="Consolas"/>
                <a:cs typeface="Consolas"/>
                <a:sym typeface="Consolas"/>
              </a:rPr>
              <a:t>}</a:t>
            </a:r>
            <a:endParaRPr/>
          </a:p>
        </p:txBody>
      </p:sp>
      <p:pic>
        <p:nvPicPr>
          <p:cNvPr id="318" name="Google Shape;318;g73bf2f9c05_0_11"/>
          <p:cNvPicPr preferRelativeResize="0"/>
          <p:nvPr/>
        </p:nvPicPr>
        <p:blipFill rotWithShape="1">
          <a:blip r:embed="rId3">
            <a:alphaModFix/>
          </a:blip>
          <a:srcRect b="0" l="30915" r="29900" t="5944"/>
          <a:stretch/>
        </p:blipFill>
        <p:spPr>
          <a:xfrm flipH="1">
            <a:off x="3773719" y="3933571"/>
            <a:ext cx="515750" cy="928216"/>
          </a:xfrm>
          <a:prstGeom prst="rect">
            <a:avLst/>
          </a:prstGeom>
          <a:noFill/>
          <a:ln>
            <a:noFill/>
          </a:ln>
        </p:spPr>
      </p:pic>
      <p:pic>
        <p:nvPicPr>
          <p:cNvPr id="319" name="Google Shape;319;g73bf2f9c05_0_11"/>
          <p:cNvPicPr preferRelativeResize="0"/>
          <p:nvPr/>
        </p:nvPicPr>
        <p:blipFill rotWithShape="1">
          <a:blip r:embed="rId4">
            <a:alphaModFix/>
          </a:blip>
          <a:srcRect b="0" l="27685" r="29443" t="0"/>
          <a:stretch/>
        </p:blipFill>
        <p:spPr>
          <a:xfrm>
            <a:off x="7457653" y="3961564"/>
            <a:ext cx="515750" cy="901972"/>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par>
                                <p:cTn fill="hold" nodeType="with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g74c97a9b08_0_9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ES"/>
              <a:t>Programación concurrente - </a:t>
            </a:r>
            <a:r>
              <a:rPr lang="es-ES" sz="2400"/>
              <a:t>Problema 1</a:t>
            </a:r>
            <a:endParaRPr/>
          </a:p>
        </p:txBody>
      </p:sp>
      <p:sp>
        <p:nvSpPr>
          <p:cNvPr id="326" name="Google Shape;326;g74c97a9b08_0_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ES"/>
              <a:t>‹#›</a:t>
            </a:fld>
            <a:endParaRPr/>
          </a:p>
        </p:txBody>
      </p:sp>
      <p:sp>
        <p:nvSpPr>
          <p:cNvPr id="327" name="Google Shape;327;g74c97a9b08_0_94"/>
          <p:cNvSpPr txBox="1"/>
          <p:nvPr/>
        </p:nvSpPr>
        <p:spPr>
          <a:xfrm>
            <a:off x="1057749" y="1912951"/>
            <a:ext cx="3388800" cy="9771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200"/>
              <a:buFont typeface="Consolas"/>
              <a:buNone/>
            </a:pPr>
            <a:r>
              <a:rPr b="0" i="0" lang="es-ES" u="none">
                <a:solidFill>
                  <a:schemeClr val="dk1"/>
                </a:solidFill>
                <a:latin typeface="Consolas"/>
                <a:ea typeface="Consolas"/>
                <a:cs typeface="Consolas"/>
                <a:sym typeface="Consolas"/>
              </a:rPr>
              <a:t>accede a la cuenta </a:t>
            </a:r>
            <a:endParaRPr/>
          </a:p>
          <a:p>
            <a:pPr indent="0" lvl="0" marL="0" marR="0" rtl="0" algn="l">
              <a:lnSpc>
                <a:spcPct val="100000"/>
              </a:lnSpc>
              <a:spcBef>
                <a:spcPts val="0"/>
              </a:spcBef>
              <a:spcAft>
                <a:spcPts val="0"/>
              </a:spcAft>
              <a:buClr>
                <a:schemeClr val="dk1"/>
              </a:buClr>
              <a:buSzPts val="2200"/>
              <a:buFont typeface="Consolas"/>
              <a:buNone/>
            </a:pPr>
            <a:r>
              <a:rPr b="0" i="0" lang="es-ES" u="none">
                <a:solidFill>
                  <a:schemeClr val="dk1"/>
                </a:solidFill>
                <a:latin typeface="Consolas"/>
                <a:ea typeface="Consolas"/>
                <a:cs typeface="Consolas"/>
                <a:sym typeface="Consolas"/>
              </a:rPr>
              <a:t>saldo:= saldo - 1000;</a:t>
            </a:r>
            <a:endParaRPr b="0" i="0" u="non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2200"/>
              <a:buFont typeface="Consolas"/>
              <a:buNone/>
            </a:pPr>
            <a:r>
              <a:rPr lang="es-ES">
                <a:solidFill>
                  <a:srgbClr val="D6286A"/>
                </a:solidFill>
                <a:latin typeface="Consolas"/>
                <a:ea typeface="Consolas"/>
                <a:cs typeface="Consolas"/>
                <a:sym typeface="Consolas"/>
              </a:rPr>
              <a:t>V(saldo)</a:t>
            </a:r>
            <a:endParaRPr/>
          </a:p>
        </p:txBody>
      </p:sp>
      <p:pic>
        <p:nvPicPr>
          <p:cNvPr id="328" name="Google Shape;328;g74c97a9b08_0_94"/>
          <p:cNvPicPr preferRelativeResize="0"/>
          <p:nvPr/>
        </p:nvPicPr>
        <p:blipFill>
          <a:blip r:embed="rId3">
            <a:alphaModFix/>
          </a:blip>
          <a:stretch>
            <a:fillRect/>
          </a:stretch>
        </p:blipFill>
        <p:spPr>
          <a:xfrm>
            <a:off x="2070825" y="1671750"/>
            <a:ext cx="393600" cy="393600"/>
          </a:xfrm>
          <a:prstGeom prst="rect">
            <a:avLst/>
          </a:prstGeom>
          <a:noFill/>
          <a:ln>
            <a:noFill/>
          </a:ln>
        </p:spPr>
      </p:pic>
      <p:pic>
        <p:nvPicPr>
          <p:cNvPr id="329" name="Google Shape;329;g74c97a9b08_0_94"/>
          <p:cNvPicPr preferRelativeResize="0"/>
          <p:nvPr/>
        </p:nvPicPr>
        <p:blipFill rotWithShape="1">
          <a:blip r:embed="rId4">
            <a:alphaModFix/>
          </a:blip>
          <a:srcRect b="0" l="30915" r="29900" t="5944"/>
          <a:stretch/>
        </p:blipFill>
        <p:spPr>
          <a:xfrm flipH="1">
            <a:off x="451109" y="1755059"/>
            <a:ext cx="515750" cy="928216"/>
          </a:xfrm>
          <a:prstGeom prst="rect">
            <a:avLst/>
          </a:prstGeom>
          <a:noFill/>
          <a:ln>
            <a:noFill/>
          </a:ln>
        </p:spPr>
      </p:pic>
      <p:pic>
        <p:nvPicPr>
          <p:cNvPr id="330" name="Google Shape;330;g74c97a9b08_0_94"/>
          <p:cNvPicPr preferRelativeResize="0"/>
          <p:nvPr/>
        </p:nvPicPr>
        <p:blipFill rotWithShape="1">
          <a:blip r:embed="rId5">
            <a:alphaModFix/>
          </a:blip>
          <a:srcRect b="0" l="27685" r="29443" t="0"/>
          <a:stretch/>
        </p:blipFill>
        <p:spPr>
          <a:xfrm>
            <a:off x="451119" y="3202176"/>
            <a:ext cx="515750" cy="901972"/>
          </a:xfrm>
          <a:prstGeom prst="rect">
            <a:avLst/>
          </a:prstGeom>
          <a:noFill/>
          <a:ln>
            <a:noFill/>
          </a:ln>
        </p:spPr>
      </p:pic>
      <p:sp>
        <p:nvSpPr>
          <p:cNvPr id="331" name="Google Shape;331;g74c97a9b08_0_94"/>
          <p:cNvSpPr txBox="1"/>
          <p:nvPr/>
        </p:nvSpPr>
        <p:spPr>
          <a:xfrm>
            <a:off x="865163" y="3090680"/>
            <a:ext cx="14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solidFill>
                  <a:srgbClr val="D6286A"/>
                </a:solidFill>
                <a:latin typeface="Consolas"/>
                <a:ea typeface="Consolas"/>
                <a:cs typeface="Consolas"/>
                <a:sym typeface="Consolas"/>
              </a:rPr>
              <a:t>  P(saldo)</a:t>
            </a:r>
            <a:endParaRPr>
              <a:solidFill>
                <a:srgbClr val="D6286A"/>
              </a:solidFill>
              <a:latin typeface="Consolas"/>
              <a:ea typeface="Consolas"/>
              <a:cs typeface="Consolas"/>
              <a:sym typeface="Consolas"/>
            </a:endParaRPr>
          </a:p>
        </p:txBody>
      </p:sp>
      <p:sp>
        <p:nvSpPr>
          <p:cNvPr id="332" name="Google Shape;332;g74c97a9b08_0_94"/>
          <p:cNvSpPr txBox="1"/>
          <p:nvPr/>
        </p:nvSpPr>
        <p:spPr>
          <a:xfrm>
            <a:off x="1043810" y="3414582"/>
            <a:ext cx="3388800" cy="9771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200"/>
              <a:buFont typeface="Consolas"/>
              <a:buNone/>
            </a:pPr>
            <a:r>
              <a:rPr b="0" i="0" lang="es-ES" u="none">
                <a:solidFill>
                  <a:schemeClr val="dk1"/>
                </a:solidFill>
                <a:latin typeface="Consolas"/>
                <a:ea typeface="Consolas"/>
                <a:cs typeface="Consolas"/>
                <a:sym typeface="Consolas"/>
              </a:rPr>
              <a:t>accede a la cuenta </a:t>
            </a:r>
            <a:endParaRPr/>
          </a:p>
          <a:p>
            <a:pPr indent="0" lvl="0" marL="0" marR="0" rtl="0" algn="l">
              <a:lnSpc>
                <a:spcPct val="100000"/>
              </a:lnSpc>
              <a:spcBef>
                <a:spcPts val="0"/>
              </a:spcBef>
              <a:spcAft>
                <a:spcPts val="0"/>
              </a:spcAft>
              <a:buClr>
                <a:schemeClr val="dk1"/>
              </a:buClr>
              <a:buSzPts val="2200"/>
              <a:buFont typeface="Consolas"/>
              <a:buNone/>
            </a:pPr>
            <a:r>
              <a:rPr b="0" i="0" lang="es-ES" u="none">
                <a:solidFill>
                  <a:schemeClr val="dk1"/>
                </a:solidFill>
                <a:latin typeface="Consolas"/>
                <a:ea typeface="Consolas"/>
                <a:cs typeface="Consolas"/>
                <a:sym typeface="Consolas"/>
              </a:rPr>
              <a:t>saldo:= saldo - 1000;</a:t>
            </a:r>
            <a:endParaRPr b="0" i="0" u="non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2200"/>
              <a:buFont typeface="Consolas"/>
              <a:buNone/>
            </a:pPr>
            <a:r>
              <a:rPr lang="es-ES">
                <a:solidFill>
                  <a:srgbClr val="D6286A"/>
                </a:solidFill>
                <a:latin typeface="Consolas"/>
                <a:ea typeface="Consolas"/>
                <a:cs typeface="Consolas"/>
                <a:sym typeface="Consolas"/>
              </a:rPr>
              <a:t>V(saldo)</a:t>
            </a:r>
            <a:endParaRPr>
              <a:solidFill>
                <a:srgbClr val="D6286A"/>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2200"/>
              <a:buFont typeface="Consolas"/>
              <a:buNone/>
            </a:pPr>
            <a:r>
              <a:t/>
            </a:r>
            <a:endParaRPr/>
          </a:p>
        </p:txBody>
      </p:sp>
      <p:cxnSp>
        <p:nvCxnSpPr>
          <p:cNvPr id="333" name="Google Shape;333;g74c97a9b08_0_94"/>
          <p:cNvCxnSpPr>
            <a:endCxn id="334" idx="1"/>
          </p:cNvCxnSpPr>
          <p:nvPr/>
        </p:nvCxnSpPr>
        <p:spPr>
          <a:xfrm flipH="1" rot="10800000">
            <a:off x="2082902" y="2976900"/>
            <a:ext cx="2705100" cy="317400"/>
          </a:xfrm>
          <a:prstGeom prst="straightConnector1">
            <a:avLst/>
          </a:prstGeom>
          <a:noFill/>
          <a:ln cap="flat" cmpd="sng" w="19050">
            <a:solidFill>
              <a:schemeClr val="dk2"/>
            </a:solidFill>
            <a:prstDash val="dot"/>
            <a:round/>
            <a:headEnd len="med" w="med" type="none"/>
            <a:tailEnd len="med" w="med" type="none"/>
          </a:ln>
        </p:spPr>
      </p:cxnSp>
      <p:cxnSp>
        <p:nvCxnSpPr>
          <p:cNvPr id="335" name="Google Shape;335;g74c97a9b08_0_94"/>
          <p:cNvCxnSpPr>
            <a:stCxn id="336" idx="3"/>
          </p:cNvCxnSpPr>
          <p:nvPr/>
        </p:nvCxnSpPr>
        <p:spPr>
          <a:xfrm>
            <a:off x="2313863" y="1841605"/>
            <a:ext cx="2950800" cy="1101900"/>
          </a:xfrm>
          <a:prstGeom prst="straightConnector1">
            <a:avLst/>
          </a:prstGeom>
          <a:noFill/>
          <a:ln cap="flat" cmpd="sng" w="19050">
            <a:solidFill>
              <a:schemeClr val="dk2"/>
            </a:solidFill>
            <a:prstDash val="dot"/>
            <a:round/>
            <a:headEnd len="med" w="med" type="none"/>
            <a:tailEnd len="med" w="med" type="none"/>
          </a:ln>
        </p:spPr>
      </p:cxnSp>
      <p:sp>
        <p:nvSpPr>
          <p:cNvPr id="336" name="Google Shape;336;g74c97a9b08_0_94"/>
          <p:cNvSpPr txBox="1"/>
          <p:nvPr/>
        </p:nvSpPr>
        <p:spPr>
          <a:xfrm>
            <a:off x="865163" y="1644805"/>
            <a:ext cx="14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a:solidFill>
                  <a:srgbClr val="D6286A"/>
                </a:solidFill>
                <a:latin typeface="Consolas"/>
                <a:ea typeface="Consolas"/>
                <a:cs typeface="Consolas"/>
                <a:sym typeface="Consolas"/>
              </a:rPr>
              <a:t>  P(saldo)</a:t>
            </a:r>
            <a:endParaRPr>
              <a:solidFill>
                <a:srgbClr val="D6286A"/>
              </a:solidFill>
              <a:latin typeface="Consolas"/>
              <a:ea typeface="Consolas"/>
              <a:cs typeface="Consolas"/>
              <a:sym typeface="Consolas"/>
            </a:endParaRPr>
          </a:p>
        </p:txBody>
      </p:sp>
      <p:sp>
        <p:nvSpPr>
          <p:cNvPr id="334" name="Google Shape;334;g74c97a9b08_0_94"/>
          <p:cNvSpPr/>
          <p:nvPr/>
        </p:nvSpPr>
        <p:spPr>
          <a:xfrm>
            <a:off x="4788002" y="2701800"/>
            <a:ext cx="3283500" cy="550200"/>
          </a:xfrm>
          <a:prstGeom prst="roundRect">
            <a:avLst>
              <a:gd fmla="val 16667" name="adj"/>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Arial Narrow"/>
              <a:buNone/>
            </a:pPr>
            <a:r>
              <a:rPr i="0" lang="es-ES" sz="2400" u="none">
                <a:solidFill>
                  <a:schemeClr val="lt1"/>
                </a:solidFill>
                <a:latin typeface="Economica"/>
                <a:ea typeface="Economica"/>
                <a:cs typeface="Economica"/>
                <a:sym typeface="Economica"/>
              </a:rPr>
              <a:t>Variable compartida </a:t>
            </a:r>
            <a:r>
              <a:rPr b="1" i="0" lang="es-ES" sz="2400" u="none">
                <a:solidFill>
                  <a:srgbClr val="FFD966"/>
                </a:solidFill>
                <a:latin typeface="Economica"/>
                <a:ea typeface="Economica"/>
                <a:cs typeface="Economica"/>
                <a:sym typeface="Economica"/>
              </a:rPr>
              <a:t>saldo</a:t>
            </a:r>
            <a:endParaRPr>
              <a:solidFill>
                <a:srgbClr val="FFD966"/>
              </a:solidFill>
              <a:latin typeface="Economica"/>
              <a:ea typeface="Economica"/>
              <a:cs typeface="Economica"/>
              <a:sym typeface="Economica"/>
            </a:endParaRPr>
          </a:p>
        </p:txBody>
      </p:sp>
    </p:spTree>
  </p:cSld>
  <p:clrMapOvr>
    <a:masterClrMapping/>
  </p:clrMapOvr>
  <mc:AlternateContent>
    <mc:Choice Requires="p14">
      <p:transition spd="slow" p14:dur="1000">
        <p:push dir="r"/>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par>
                                <p:cTn fill="hold" nodeType="with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par>
                                <p:cTn fill="hold" nodeType="with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xEl>
                                              <p:pRg end="0" st="0"/>
                                            </p:txEl>
                                          </p:spTgt>
                                        </p:tgtEl>
                                        <p:attrNameLst>
                                          <p:attrName>style.visibility</p:attrName>
                                        </p:attrNameLst>
                                      </p:cBhvr>
                                      <p:to>
                                        <p:strVal val="visible"/>
                                      </p:to>
                                    </p:set>
                                    <p:animEffect filter="fade" transition="in">
                                      <p:cBhvr>
                                        <p:cTn dur="1000"/>
                                        <p:tgtEl>
                                          <p:spTgt spid="33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xEl>
                                              <p:pRg end="1" st="1"/>
                                            </p:txEl>
                                          </p:spTgt>
                                        </p:tgtEl>
                                        <p:attrNameLst>
                                          <p:attrName>style.visibility</p:attrName>
                                        </p:attrNameLst>
                                      </p:cBhvr>
                                      <p:to>
                                        <p:strVal val="visible"/>
                                      </p:to>
                                    </p:set>
                                    <p:animEffect filter="fade" transition="in">
                                      <p:cBhvr>
                                        <p:cTn dur="1000"/>
                                        <p:tgtEl>
                                          <p:spTgt spid="33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xEl>
                                              <p:pRg end="2" st="2"/>
                                            </p:txEl>
                                          </p:spTgt>
                                        </p:tgtEl>
                                        <p:attrNameLst>
                                          <p:attrName>style.visibility</p:attrName>
                                        </p:attrNameLst>
                                      </p:cBhvr>
                                      <p:to>
                                        <p:strVal val="visible"/>
                                      </p:to>
                                    </p:set>
                                    <p:animEffect filter="fade" transition="in">
                                      <p:cBhvr>
                                        <p:cTn dur="1000"/>
                                        <p:tgtEl>
                                          <p:spTgt spid="33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xEl>
                                              <p:pRg end="3" st="3"/>
                                            </p:txEl>
                                          </p:spTgt>
                                        </p:tgtEl>
                                        <p:attrNameLst>
                                          <p:attrName>style.visibility</p:attrName>
                                        </p:attrNameLst>
                                      </p:cBhvr>
                                      <p:to>
                                        <p:strVal val="visible"/>
                                      </p:to>
                                    </p:set>
                                    <p:animEffect filter="fade" transition="in">
                                      <p:cBhvr>
                                        <p:cTn dur="1000"/>
                                        <p:tgtEl>
                                          <p:spTgt spid="33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33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32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xEl>
                                              <p:pRg end="0" st="0"/>
                                            </p:txEl>
                                          </p:spTgt>
                                        </p:tgtEl>
                                        <p:attrNameLst>
                                          <p:attrName>style.visibility</p:attrName>
                                        </p:attrNameLst>
                                      </p:cBhvr>
                                      <p:to>
                                        <p:strVal val="visible"/>
                                      </p:to>
                                    </p:set>
                                    <p:animEffect filter="fade" transition="in">
                                      <p:cBhvr>
                                        <p:cTn dur="1000"/>
                                        <p:tgtEl>
                                          <p:spTgt spid="32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xEl>
                                              <p:pRg end="1" st="1"/>
                                            </p:txEl>
                                          </p:spTgt>
                                        </p:tgtEl>
                                        <p:attrNameLst>
                                          <p:attrName>style.visibility</p:attrName>
                                        </p:attrNameLst>
                                      </p:cBhvr>
                                      <p:to>
                                        <p:strVal val="visible"/>
                                      </p:to>
                                    </p:set>
                                    <p:animEffect filter="fade" transition="in">
                                      <p:cBhvr>
                                        <p:cTn dur="1000"/>
                                        <p:tgtEl>
                                          <p:spTgt spid="32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xEl>
                                              <p:pRg end="2" st="2"/>
                                            </p:txEl>
                                          </p:spTgt>
                                        </p:tgtEl>
                                        <p:attrNameLst>
                                          <p:attrName>style.visibility</p:attrName>
                                        </p:attrNameLst>
                                      </p:cBhvr>
                                      <p:to>
                                        <p:strVal val="visible"/>
                                      </p:to>
                                    </p:set>
                                    <p:animEffect filter="fade" transition="in">
                                      <p:cBhvr>
                                        <p:cTn dur="1000"/>
                                        <p:tgtEl>
                                          <p:spTgt spid="32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33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g74c97a9b08_0_111"/>
          <p:cNvSpPr txBox="1"/>
          <p:nvPr>
            <p:ph idx="1" type="body"/>
          </p:nvPr>
        </p:nvSpPr>
        <p:spPr>
          <a:xfrm>
            <a:off x="311700" y="1505700"/>
            <a:ext cx="8316600" cy="6411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Roboto Condensed"/>
              <a:buAutoNum type="arabicParenR"/>
            </a:pPr>
            <a:r>
              <a:rPr lang="es-ES" sz="1400">
                <a:latin typeface="Roboto Condensed"/>
                <a:ea typeface="Roboto Condensed"/>
                <a:cs typeface="Roboto Condensed"/>
                <a:sym typeface="Roboto Condensed"/>
              </a:rPr>
              <a:t>Suponga que una pareja comparte su cuenta bancaria. En un momento los dos integrantes de la pareja van a un cajero y extraen 1000 pesos. </a:t>
            </a:r>
            <a:endParaRPr sz="1400">
              <a:latin typeface="Roboto Condensed"/>
              <a:ea typeface="Roboto Condensed"/>
              <a:cs typeface="Roboto Condensed"/>
              <a:sym typeface="Roboto Condensed"/>
            </a:endParaRPr>
          </a:p>
          <a:p>
            <a:pPr indent="0" lvl="0" marL="0" rtl="0" algn="l">
              <a:spcBef>
                <a:spcPts val="0"/>
              </a:spcBef>
              <a:spcAft>
                <a:spcPts val="1600"/>
              </a:spcAft>
              <a:buNone/>
            </a:pPr>
            <a:r>
              <a:t/>
            </a:r>
            <a:endParaRPr sz="1400">
              <a:latin typeface="Roboto Condensed"/>
              <a:ea typeface="Roboto Condensed"/>
              <a:cs typeface="Roboto Condensed"/>
              <a:sym typeface="Roboto Condensed"/>
            </a:endParaRPr>
          </a:p>
        </p:txBody>
      </p:sp>
      <p:sp>
        <p:nvSpPr>
          <p:cNvPr id="343" name="Google Shape;343;g74c97a9b08_0_11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ES"/>
              <a:t>Programación concurrente - </a:t>
            </a:r>
            <a:r>
              <a:rPr lang="es-ES" sz="2400"/>
              <a:t>Problema 1</a:t>
            </a:r>
            <a:endParaRPr/>
          </a:p>
        </p:txBody>
      </p:sp>
      <p:sp>
        <p:nvSpPr>
          <p:cNvPr id="344" name="Google Shape;344;g74c97a9b08_0_1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ES"/>
              <a:t>‹#›</a:t>
            </a:fld>
            <a:endParaRPr/>
          </a:p>
        </p:txBody>
      </p:sp>
      <p:sp>
        <p:nvSpPr>
          <p:cNvPr id="345" name="Google Shape;345;g74c97a9b08_0_111"/>
          <p:cNvSpPr/>
          <p:nvPr/>
        </p:nvSpPr>
        <p:spPr>
          <a:xfrm>
            <a:off x="3007527" y="2296650"/>
            <a:ext cx="3283500" cy="550200"/>
          </a:xfrm>
          <a:prstGeom prst="roundRect">
            <a:avLst>
              <a:gd fmla="val 16667" name="adj"/>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Arial Narrow"/>
              <a:buNone/>
            </a:pPr>
            <a:r>
              <a:rPr i="0" lang="es-ES" sz="2400" u="none">
                <a:solidFill>
                  <a:schemeClr val="lt1"/>
                </a:solidFill>
                <a:latin typeface="Economica"/>
                <a:ea typeface="Economica"/>
                <a:cs typeface="Economica"/>
                <a:sym typeface="Economica"/>
              </a:rPr>
              <a:t>Variable compartida </a:t>
            </a:r>
            <a:r>
              <a:rPr b="1" i="0" lang="es-ES" sz="2400" u="none">
                <a:solidFill>
                  <a:srgbClr val="FFD966"/>
                </a:solidFill>
                <a:latin typeface="Economica"/>
                <a:ea typeface="Economica"/>
                <a:cs typeface="Economica"/>
                <a:sym typeface="Economica"/>
              </a:rPr>
              <a:t>saldo</a:t>
            </a:r>
            <a:endParaRPr>
              <a:solidFill>
                <a:srgbClr val="FFD966"/>
              </a:solidFill>
              <a:latin typeface="Economica"/>
              <a:ea typeface="Economica"/>
              <a:cs typeface="Economica"/>
              <a:sym typeface="Economica"/>
            </a:endParaRPr>
          </a:p>
        </p:txBody>
      </p:sp>
      <p:sp>
        <p:nvSpPr>
          <p:cNvPr id="346" name="Google Shape;346;g74c97a9b08_0_111"/>
          <p:cNvSpPr/>
          <p:nvPr/>
        </p:nvSpPr>
        <p:spPr>
          <a:xfrm>
            <a:off x="6244675" y="2572625"/>
            <a:ext cx="515750" cy="641200"/>
          </a:xfrm>
          <a:custGeom>
            <a:rect b="b" l="l" r="r" t="t"/>
            <a:pathLst>
              <a:path extrusionOk="0" h="25648" w="20630">
                <a:moveTo>
                  <a:pt x="0" y="0"/>
                </a:moveTo>
                <a:cubicBezTo>
                  <a:pt x="2788" y="1208"/>
                  <a:pt x="13289" y="2973"/>
                  <a:pt x="16727" y="7248"/>
                </a:cubicBezTo>
                <a:cubicBezTo>
                  <a:pt x="20165" y="11523"/>
                  <a:pt x="19980" y="22581"/>
                  <a:pt x="20630" y="25648"/>
                </a:cubicBezTo>
              </a:path>
            </a:pathLst>
          </a:custGeom>
          <a:noFill/>
          <a:ln cap="flat" cmpd="sng" w="9525">
            <a:solidFill>
              <a:srgbClr val="666666"/>
            </a:solidFill>
            <a:prstDash val="dash"/>
            <a:round/>
            <a:headEnd len="med" w="med" type="none"/>
            <a:tailEnd len="med" w="med" type="none"/>
          </a:ln>
        </p:spPr>
      </p:sp>
      <p:sp>
        <p:nvSpPr>
          <p:cNvPr id="347" name="Google Shape;347;g74c97a9b08_0_111"/>
          <p:cNvSpPr/>
          <p:nvPr/>
        </p:nvSpPr>
        <p:spPr>
          <a:xfrm flipH="1">
            <a:off x="2479250" y="2626575"/>
            <a:ext cx="515750" cy="641200"/>
          </a:xfrm>
          <a:custGeom>
            <a:rect b="b" l="l" r="r" t="t"/>
            <a:pathLst>
              <a:path extrusionOk="0" h="25648" w="20630">
                <a:moveTo>
                  <a:pt x="0" y="0"/>
                </a:moveTo>
                <a:cubicBezTo>
                  <a:pt x="2788" y="1208"/>
                  <a:pt x="13289" y="2973"/>
                  <a:pt x="16727" y="7248"/>
                </a:cubicBezTo>
                <a:cubicBezTo>
                  <a:pt x="20165" y="11523"/>
                  <a:pt x="19980" y="22581"/>
                  <a:pt x="20630" y="25648"/>
                </a:cubicBezTo>
              </a:path>
            </a:pathLst>
          </a:custGeom>
          <a:noFill/>
          <a:ln cap="flat" cmpd="sng" w="9525">
            <a:solidFill>
              <a:srgbClr val="666666"/>
            </a:solidFill>
            <a:prstDash val="dash"/>
            <a:round/>
            <a:headEnd len="med" w="med" type="none"/>
            <a:tailEnd len="med" w="med" type="none"/>
          </a:ln>
        </p:spPr>
      </p:sp>
      <p:sp>
        <p:nvSpPr>
          <p:cNvPr id="348" name="Google Shape;348;g74c97a9b08_0_111"/>
          <p:cNvSpPr txBox="1"/>
          <p:nvPr/>
        </p:nvSpPr>
        <p:spPr>
          <a:xfrm rot="297705">
            <a:off x="7475581" y="2551022"/>
            <a:ext cx="1585140" cy="641107"/>
          </a:xfrm>
          <a:prstGeom prst="rect">
            <a:avLst/>
          </a:prstGeom>
          <a:noFill/>
          <a:ln>
            <a:noFill/>
          </a:ln>
        </p:spPr>
        <p:txBody>
          <a:bodyPr anchorCtr="0" anchor="t" bIns="45700" lIns="91425" spcFirstLastPara="1" rIns="91425" wrap="square" tIns="45700">
            <a:noAutofit/>
          </a:bodyPr>
          <a:lstStyle/>
          <a:p>
            <a:pPr indent="0" lvl="0" marL="0" marR="0" rtl="0" algn="ctr">
              <a:lnSpc>
                <a:spcPct val="70000"/>
              </a:lnSpc>
              <a:spcBef>
                <a:spcPts val="0"/>
              </a:spcBef>
              <a:spcAft>
                <a:spcPts val="0"/>
              </a:spcAft>
              <a:buClr>
                <a:srgbClr val="D6286A"/>
              </a:buClr>
              <a:buSzPts val="3200"/>
              <a:buFont typeface="Architects Daughter"/>
              <a:buNone/>
            </a:pPr>
            <a:r>
              <a:rPr lang="es-ES" sz="2400">
                <a:solidFill>
                  <a:srgbClr val="D6286A"/>
                </a:solidFill>
                <a:latin typeface="Caveat"/>
                <a:ea typeface="Caveat"/>
                <a:cs typeface="Caveat"/>
                <a:sym typeface="Caveat"/>
              </a:rPr>
              <a:t>¿Se puede mejorar</a:t>
            </a:r>
            <a:r>
              <a:rPr i="0" lang="es-ES" sz="2400" u="none">
                <a:solidFill>
                  <a:srgbClr val="D6286A"/>
                </a:solidFill>
                <a:latin typeface="Caveat"/>
                <a:ea typeface="Caveat"/>
                <a:cs typeface="Caveat"/>
                <a:sym typeface="Caveat"/>
              </a:rPr>
              <a:t>?</a:t>
            </a:r>
            <a:endParaRPr sz="2400">
              <a:latin typeface="Caveat"/>
              <a:ea typeface="Caveat"/>
              <a:cs typeface="Caveat"/>
              <a:sym typeface="Caveat"/>
            </a:endParaRPr>
          </a:p>
        </p:txBody>
      </p:sp>
      <p:sp>
        <p:nvSpPr>
          <p:cNvPr id="349" name="Google Shape;349;g74c97a9b08_0_111"/>
          <p:cNvSpPr txBox="1"/>
          <p:nvPr/>
        </p:nvSpPr>
        <p:spPr>
          <a:xfrm>
            <a:off x="967375" y="3267400"/>
            <a:ext cx="3388800" cy="165870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200"/>
              <a:buFont typeface="Consolas"/>
              <a:buNone/>
            </a:pPr>
            <a:r>
              <a:rPr b="0" i="0" lang="es-ES" u="none">
                <a:solidFill>
                  <a:schemeClr val="dk1"/>
                </a:solidFill>
                <a:latin typeface="Consolas"/>
                <a:ea typeface="Consolas"/>
                <a:cs typeface="Consolas"/>
                <a:sym typeface="Consolas"/>
              </a:rPr>
              <a:t>Integrante 1:</a:t>
            </a:r>
            <a:endParaRPr/>
          </a:p>
          <a:p>
            <a:pPr indent="0" lvl="0" marL="0" marR="0" rtl="0" algn="l">
              <a:lnSpc>
                <a:spcPct val="100000"/>
              </a:lnSpc>
              <a:spcBef>
                <a:spcPts val="0"/>
              </a:spcBef>
              <a:spcAft>
                <a:spcPts val="0"/>
              </a:spcAft>
              <a:buClr>
                <a:schemeClr val="dk1"/>
              </a:buClr>
              <a:buSzPts val="2200"/>
              <a:buFont typeface="Consolas"/>
              <a:buNone/>
            </a:pPr>
            <a:r>
              <a:rPr b="0" i="0" lang="es-ES" u="none">
                <a:solidFill>
                  <a:schemeClr val="dk1"/>
                </a:solidFill>
                <a:latin typeface="Consolas"/>
                <a:ea typeface="Consolas"/>
                <a:cs typeface="Consolas"/>
                <a:sym typeface="Consolas"/>
              </a:rPr>
              <a:t>{</a:t>
            </a:r>
            <a:endParaRPr/>
          </a:p>
          <a:p>
            <a:pPr indent="0" lvl="0" marL="0" marR="0" rtl="0" algn="l">
              <a:lnSpc>
                <a:spcPct val="100000"/>
              </a:lnSpc>
              <a:spcBef>
                <a:spcPts val="0"/>
              </a:spcBef>
              <a:spcAft>
                <a:spcPts val="0"/>
              </a:spcAft>
              <a:buClr>
                <a:schemeClr val="dk1"/>
              </a:buClr>
              <a:buSzPts val="2200"/>
              <a:buFont typeface="Consolas"/>
              <a:buNone/>
            </a:pPr>
            <a:r>
              <a:t/>
            </a:r>
            <a:endParaRPr>
              <a:solidFill>
                <a:srgbClr val="D6286A"/>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2200"/>
              <a:buFont typeface="Consolas"/>
              <a:buNone/>
            </a:pPr>
            <a:r>
              <a:rPr lang="es-ES">
                <a:solidFill>
                  <a:schemeClr val="dk1"/>
                </a:solidFill>
                <a:latin typeface="Consolas"/>
                <a:ea typeface="Consolas"/>
                <a:cs typeface="Consolas"/>
                <a:sym typeface="Consolas"/>
              </a:rPr>
              <a:t>  </a:t>
            </a:r>
            <a:r>
              <a:rPr b="0" i="0" lang="es-ES" u="none">
                <a:solidFill>
                  <a:schemeClr val="dk1"/>
                </a:solidFill>
                <a:latin typeface="Consolas"/>
                <a:ea typeface="Consolas"/>
                <a:cs typeface="Consolas"/>
                <a:sym typeface="Consolas"/>
              </a:rPr>
              <a:t>accede a la cuenta </a:t>
            </a:r>
            <a:endParaRPr/>
          </a:p>
          <a:p>
            <a:pPr indent="0" lvl="0" marL="0" marR="0" rtl="0" algn="l">
              <a:lnSpc>
                <a:spcPct val="100000"/>
              </a:lnSpc>
              <a:spcBef>
                <a:spcPts val="0"/>
              </a:spcBef>
              <a:spcAft>
                <a:spcPts val="0"/>
              </a:spcAft>
              <a:buClr>
                <a:schemeClr val="dk1"/>
              </a:buClr>
              <a:buSzPts val="2200"/>
              <a:buFont typeface="Consolas"/>
              <a:buNone/>
            </a:pPr>
            <a:r>
              <a:rPr b="0" i="0" lang="es-ES" u="none">
                <a:solidFill>
                  <a:schemeClr val="dk1"/>
                </a:solidFill>
                <a:latin typeface="Consolas"/>
                <a:ea typeface="Consolas"/>
                <a:cs typeface="Consolas"/>
                <a:sym typeface="Consolas"/>
              </a:rPr>
              <a:t>  saldo:= saldo - 1000;</a:t>
            </a:r>
            <a:endParaRPr b="0" i="0" u="non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2200"/>
              <a:buFont typeface="Consolas"/>
              <a:buNone/>
            </a:pPr>
            <a:r>
              <a:t/>
            </a:r>
            <a:endParaRPr>
              <a:solidFill>
                <a:srgbClr val="D6286A"/>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2200"/>
              <a:buFont typeface="Consolas"/>
              <a:buNone/>
            </a:pPr>
            <a:r>
              <a:rPr b="0" i="0" lang="es-ES" u="none">
                <a:solidFill>
                  <a:schemeClr val="dk1"/>
                </a:solidFill>
                <a:latin typeface="Consolas"/>
                <a:ea typeface="Consolas"/>
                <a:cs typeface="Consolas"/>
                <a:sym typeface="Consolas"/>
              </a:rPr>
              <a:t>}</a:t>
            </a:r>
            <a:endParaRPr/>
          </a:p>
        </p:txBody>
      </p:sp>
      <p:sp>
        <p:nvSpPr>
          <p:cNvPr id="350" name="Google Shape;350;g74c97a9b08_0_111"/>
          <p:cNvSpPr txBox="1"/>
          <p:nvPr/>
        </p:nvSpPr>
        <p:spPr>
          <a:xfrm>
            <a:off x="4665650" y="3268275"/>
            <a:ext cx="3388800" cy="165870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200"/>
              <a:buFont typeface="Consolas"/>
              <a:buNone/>
            </a:pPr>
            <a:r>
              <a:rPr b="0" i="0" lang="es-ES" u="none">
                <a:solidFill>
                  <a:schemeClr val="dk1"/>
                </a:solidFill>
                <a:latin typeface="Consolas"/>
                <a:ea typeface="Consolas"/>
                <a:cs typeface="Consolas"/>
                <a:sym typeface="Consolas"/>
              </a:rPr>
              <a:t>Integrante 2:</a:t>
            </a:r>
            <a:endParaRPr/>
          </a:p>
          <a:p>
            <a:pPr indent="0" lvl="0" marL="0" marR="0" rtl="0" algn="l">
              <a:lnSpc>
                <a:spcPct val="100000"/>
              </a:lnSpc>
              <a:spcBef>
                <a:spcPts val="0"/>
              </a:spcBef>
              <a:spcAft>
                <a:spcPts val="0"/>
              </a:spcAft>
              <a:buClr>
                <a:schemeClr val="dk1"/>
              </a:buClr>
              <a:buSzPts val="2200"/>
              <a:buFont typeface="Consolas"/>
              <a:buNone/>
            </a:pPr>
            <a:r>
              <a:rPr b="0" i="0" lang="es-ES" u="none">
                <a:solidFill>
                  <a:schemeClr val="dk1"/>
                </a:solidFill>
                <a:latin typeface="Consolas"/>
                <a:ea typeface="Consolas"/>
                <a:cs typeface="Consolas"/>
                <a:sym typeface="Consolas"/>
              </a:rPr>
              <a:t>{</a:t>
            </a:r>
            <a:endParaRPr/>
          </a:p>
          <a:p>
            <a:pPr indent="0" lvl="0" marL="0" marR="0" rtl="0" algn="l">
              <a:lnSpc>
                <a:spcPct val="100000"/>
              </a:lnSpc>
              <a:spcBef>
                <a:spcPts val="0"/>
              </a:spcBef>
              <a:spcAft>
                <a:spcPts val="0"/>
              </a:spcAft>
              <a:buClr>
                <a:schemeClr val="dk1"/>
              </a:buClr>
              <a:buSzPts val="2200"/>
              <a:buFont typeface="Consolas"/>
              <a:buNone/>
            </a:pPr>
            <a:r>
              <a:t/>
            </a:r>
            <a:endParaRPr>
              <a:solidFill>
                <a:srgbClr val="D6286A"/>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2200"/>
              <a:buFont typeface="Consolas"/>
              <a:buNone/>
            </a:pPr>
            <a:r>
              <a:rPr lang="es-ES">
                <a:solidFill>
                  <a:schemeClr val="dk1"/>
                </a:solidFill>
                <a:latin typeface="Consolas"/>
                <a:ea typeface="Consolas"/>
                <a:cs typeface="Consolas"/>
                <a:sym typeface="Consolas"/>
              </a:rPr>
              <a:t>  </a:t>
            </a:r>
            <a:r>
              <a:rPr b="0" i="0" lang="es-ES" u="none">
                <a:solidFill>
                  <a:schemeClr val="dk1"/>
                </a:solidFill>
                <a:latin typeface="Consolas"/>
                <a:ea typeface="Consolas"/>
                <a:cs typeface="Consolas"/>
                <a:sym typeface="Consolas"/>
              </a:rPr>
              <a:t>accede a la cuenta </a:t>
            </a:r>
            <a:endParaRPr/>
          </a:p>
          <a:p>
            <a:pPr indent="0" lvl="0" marL="0" marR="0" rtl="0" algn="l">
              <a:lnSpc>
                <a:spcPct val="100000"/>
              </a:lnSpc>
              <a:spcBef>
                <a:spcPts val="0"/>
              </a:spcBef>
              <a:spcAft>
                <a:spcPts val="0"/>
              </a:spcAft>
              <a:buClr>
                <a:schemeClr val="dk1"/>
              </a:buClr>
              <a:buSzPts val="2200"/>
              <a:buFont typeface="Consolas"/>
              <a:buNone/>
            </a:pPr>
            <a:r>
              <a:rPr b="0" i="0" lang="es-ES" u="none">
                <a:solidFill>
                  <a:schemeClr val="dk1"/>
                </a:solidFill>
                <a:latin typeface="Consolas"/>
                <a:ea typeface="Consolas"/>
                <a:cs typeface="Consolas"/>
                <a:sym typeface="Consolas"/>
              </a:rPr>
              <a:t>  saldo:= saldo - 1000;</a:t>
            </a:r>
            <a:endParaRPr b="0" i="0" u="non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2200"/>
              <a:buFont typeface="Consolas"/>
              <a:buNone/>
            </a:pPr>
            <a:r>
              <a:t/>
            </a:r>
            <a:endParaRPr>
              <a:solidFill>
                <a:srgbClr val="D6286A"/>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2200"/>
              <a:buFont typeface="Consolas"/>
              <a:buNone/>
            </a:pPr>
            <a:r>
              <a:rPr b="0" i="0" lang="es-ES" u="none">
                <a:solidFill>
                  <a:schemeClr val="dk1"/>
                </a:solidFill>
                <a:latin typeface="Consolas"/>
                <a:ea typeface="Consolas"/>
                <a:cs typeface="Consolas"/>
                <a:sym typeface="Consolas"/>
              </a:rPr>
              <a:t>}</a:t>
            </a:r>
            <a:endParaRPr/>
          </a:p>
        </p:txBody>
      </p:sp>
      <p:sp>
        <p:nvSpPr>
          <p:cNvPr id="351" name="Google Shape;351;g74c97a9b08_0_111"/>
          <p:cNvSpPr txBox="1"/>
          <p:nvPr/>
        </p:nvSpPr>
        <p:spPr>
          <a:xfrm>
            <a:off x="959941" y="3273905"/>
            <a:ext cx="3388800" cy="1658700"/>
          </a:xfrm>
          <a:prstGeom prst="rect">
            <a:avLst/>
          </a:prstGeom>
          <a:solidFill>
            <a:srgbClr val="FFFFFF"/>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200"/>
              <a:buFont typeface="Consolas"/>
              <a:buNone/>
            </a:pPr>
            <a:r>
              <a:rPr b="0" i="0" lang="es-ES" u="none">
                <a:solidFill>
                  <a:schemeClr val="dk1"/>
                </a:solidFill>
                <a:latin typeface="Consolas"/>
                <a:ea typeface="Consolas"/>
                <a:cs typeface="Consolas"/>
                <a:sym typeface="Consolas"/>
              </a:rPr>
              <a:t>Integrante 1:</a:t>
            </a:r>
            <a:endParaRPr/>
          </a:p>
          <a:p>
            <a:pPr indent="0" lvl="0" marL="0" marR="0" rtl="0" algn="l">
              <a:lnSpc>
                <a:spcPct val="100000"/>
              </a:lnSpc>
              <a:spcBef>
                <a:spcPts val="0"/>
              </a:spcBef>
              <a:spcAft>
                <a:spcPts val="0"/>
              </a:spcAft>
              <a:buClr>
                <a:schemeClr val="dk1"/>
              </a:buClr>
              <a:buSzPts val="2200"/>
              <a:buFont typeface="Consolas"/>
              <a:buNone/>
            </a:pPr>
            <a:r>
              <a:rPr b="0" i="0" lang="es-ES" u="none">
                <a:solidFill>
                  <a:schemeClr val="dk1"/>
                </a:solidFill>
                <a:latin typeface="Consolas"/>
                <a:ea typeface="Consolas"/>
                <a:cs typeface="Consolas"/>
                <a:sym typeface="Consolas"/>
              </a:rPr>
              <a:t>{</a:t>
            </a:r>
            <a:endParaRPr/>
          </a:p>
          <a:p>
            <a:pPr indent="0" lvl="0" marL="0" marR="0" rtl="0" algn="l">
              <a:lnSpc>
                <a:spcPct val="100000"/>
              </a:lnSpc>
              <a:spcBef>
                <a:spcPts val="0"/>
              </a:spcBef>
              <a:spcAft>
                <a:spcPts val="0"/>
              </a:spcAft>
              <a:buClr>
                <a:schemeClr val="dk1"/>
              </a:buClr>
              <a:buSzPts val="2200"/>
              <a:buFont typeface="Consolas"/>
              <a:buNone/>
            </a:pPr>
            <a:r>
              <a:rPr b="0" i="0" lang="es-ES" u="none">
                <a:solidFill>
                  <a:srgbClr val="D6286A"/>
                </a:solidFill>
                <a:latin typeface="Consolas"/>
                <a:ea typeface="Consolas"/>
                <a:cs typeface="Consolas"/>
                <a:sym typeface="Consolas"/>
              </a:rPr>
              <a:t>  P(sal</a:t>
            </a:r>
            <a:r>
              <a:rPr lang="es-ES">
                <a:solidFill>
                  <a:srgbClr val="D6286A"/>
                </a:solidFill>
                <a:latin typeface="Consolas"/>
                <a:ea typeface="Consolas"/>
                <a:cs typeface="Consolas"/>
                <a:sym typeface="Consolas"/>
              </a:rPr>
              <a:t>do)</a:t>
            </a:r>
            <a:endParaRPr>
              <a:solidFill>
                <a:srgbClr val="D6286A"/>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2200"/>
              <a:buFont typeface="Consolas"/>
              <a:buNone/>
            </a:pPr>
            <a:r>
              <a:rPr lang="es-ES">
                <a:solidFill>
                  <a:schemeClr val="dk1"/>
                </a:solidFill>
                <a:latin typeface="Consolas"/>
                <a:ea typeface="Consolas"/>
                <a:cs typeface="Consolas"/>
                <a:sym typeface="Consolas"/>
              </a:rPr>
              <a:t>  </a:t>
            </a:r>
            <a:r>
              <a:rPr b="0" i="0" lang="es-ES" u="none">
                <a:solidFill>
                  <a:schemeClr val="dk1"/>
                </a:solidFill>
                <a:latin typeface="Consolas"/>
                <a:ea typeface="Consolas"/>
                <a:cs typeface="Consolas"/>
                <a:sym typeface="Consolas"/>
              </a:rPr>
              <a:t>accede a la cuenta </a:t>
            </a:r>
            <a:endParaRPr/>
          </a:p>
          <a:p>
            <a:pPr indent="0" lvl="0" marL="0" marR="0" rtl="0" algn="l">
              <a:lnSpc>
                <a:spcPct val="100000"/>
              </a:lnSpc>
              <a:spcBef>
                <a:spcPts val="0"/>
              </a:spcBef>
              <a:spcAft>
                <a:spcPts val="0"/>
              </a:spcAft>
              <a:buClr>
                <a:schemeClr val="dk1"/>
              </a:buClr>
              <a:buSzPts val="2200"/>
              <a:buFont typeface="Consolas"/>
              <a:buNone/>
            </a:pPr>
            <a:r>
              <a:rPr b="0" i="0" lang="es-ES" u="none">
                <a:solidFill>
                  <a:schemeClr val="dk1"/>
                </a:solidFill>
                <a:latin typeface="Consolas"/>
                <a:ea typeface="Consolas"/>
                <a:cs typeface="Consolas"/>
                <a:sym typeface="Consolas"/>
              </a:rPr>
              <a:t>  saldo:= saldo - 1000;</a:t>
            </a:r>
            <a:endParaRPr b="0" i="0" u="non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2200"/>
              <a:buFont typeface="Consolas"/>
              <a:buNone/>
            </a:pPr>
            <a:r>
              <a:rPr lang="es-ES">
                <a:solidFill>
                  <a:srgbClr val="D6286A"/>
                </a:solidFill>
                <a:latin typeface="Consolas"/>
                <a:ea typeface="Consolas"/>
                <a:cs typeface="Consolas"/>
                <a:sym typeface="Consolas"/>
              </a:rPr>
              <a:t>  V(saldo)</a:t>
            </a:r>
            <a:endParaRPr>
              <a:solidFill>
                <a:srgbClr val="D6286A"/>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2200"/>
              <a:buFont typeface="Consolas"/>
              <a:buNone/>
            </a:pPr>
            <a:r>
              <a:rPr b="0" i="0" lang="es-ES" u="none">
                <a:solidFill>
                  <a:schemeClr val="dk1"/>
                </a:solidFill>
                <a:latin typeface="Consolas"/>
                <a:ea typeface="Consolas"/>
                <a:cs typeface="Consolas"/>
                <a:sym typeface="Consolas"/>
              </a:rPr>
              <a:t>}</a:t>
            </a:r>
            <a:endParaRPr/>
          </a:p>
        </p:txBody>
      </p:sp>
      <p:sp>
        <p:nvSpPr>
          <p:cNvPr id="352" name="Google Shape;352;g74c97a9b08_0_111"/>
          <p:cNvSpPr txBox="1"/>
          <p:nvPr/>
        </p:nvSpPr>
        <p:spPr>
          <a:xfrm>
            <a:off x="4658216" y="3274780"/>
            <a:ext cx="3388800" cy="1658700"/>
          </a:xfrm>
          <a:prstGeom prst="rect">
            <a:avLst/>
          </a:prstGeom>
          <a:solidFill>
            <a:srgbClr val="FFFFFF"/>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200"/>
              <a:buFont typeface="Consolas"/>
              <a:buNone/>
            </a:pPr>
            <a:r>
              <a:rPr b="0" i="0" lang="es-ES" u="none">
                <a:solidFill>
                  <a:schemeClr val="dk1"/>
                </a:solidFill>
                <a:latin typeface="Consolas"/>
                <a:ea typeface="Consolas"/>
                <a:cs typeface="Consolas"/>
                <a:sym typeface="Consolas"/>
              </a:rPr>
              <a:t>Integrante 2:</a:t>
            </a:r>
            <a:endParaRPr/>
          </a:p>
          <a:p>
            <a:pPr indent="0" lvl="0" marL="0" marR="0" rtl="0" algn="l">
              <a:lnSpc>
                <a:spcPct val="100000"/>
              </a:lnSpc>
              <a:spcBef>
                <a:spcPts val="0"/>
              </a:spcBef>
              <a:spcAft>
                <a:spcPts val="0"/>
              </a:spcAft>
              <a:buClr>
                <a:schemeClr val="dk1"/>
              </a:buClr>
              <a:buSzPts val="2200"/>
              <a:buFont typeface="Consolas"/>
              <a:buNone/>
            </a:pPr>
            <a:r>
              <a:rPr b="0" i="0" lang="es-ES" u="none">
                <a:solidFill>
                  <a:schemeClr val="dk1"/>
                </a:solidFill>
                <a:latin typeface="Consolas"/>
                <a:ea typeface="Consolas"/>
                <a:cs typeface="Consolas"/>
                <a:sym typeface="Consolas"/>
              </a:rPr>
              <a:t>{</a:t>
            </a:r>
            <a:endParaRPr/>
          </a:p>
          <a:p>
            <a:pPr indent="0" lvl="0" marL="0" marR="0" rtl="0" algn="l">
              <a:lnSpc>
                <a:spcPct val="100000"/>
              </a:lnSpc>
              <a:spcBef>
                <a:spcPts val="0"/>
              </a:spcBef>
              <a:spcAft>
                <a:spcPts val="0"/>
              </a:spcAft>
              <a:buClr>
                <a:schemeClr val="dk1"/>
              </a:buClr>
              <a:buSzPts val="2200"/>
              <a:buFont typeface="Consolas"/>
              <a:buNone/>
            </a:pPr>
            <a:r>
              <a:rPr b="0" i="0" lang="es-ES" u="none">
                <a:solidFill>
                  <a:srgbClr val="D6286A"/>
                </a:solidFill>
                <a:latin typeface="Consolas"/>
                <a:ea typeface="Consolas"/>
                <a:cs typeface="Consolas"/>
                <a:sym typeface="Consolas"/>
              </a:rPr>
              <a:t>  </a:t>
            </a:r>
            <a:r>
              <a:rPr lang="es-ES">
                <a:solidFill>
                  <a:srgbClr val="D6286A"/>
                </a:solidFill>
                <a:latin typeface="Consolas"/>
                <a:ea typeface="Consolas"/>
                <a:cs typeface="Consolas"/>
                <a:sym typeface="Consolas"/>
              </a:rPr>
              <a:t>P(saldo)</a:t>
            </a:r>
            <a:endParaRPr>
              <a:solidFill>
                <a:srgbClr val="D6286A"/>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2200"/>
              <a:buFont typeface="Consolas"/>
              <a:buNone/>
            </a:pPr>
            <a:r>
              <a:rPr lang="es-ES">
                <a:solidFill>
                  <a:schemeClr val="dk1"/>
                </a:solidFill>
                <a:latin typeface="Consolas"/>
                <a:ea typeface="Consolas"/>
                <a:cs typeface="Consolas"/>
                <a:sym typeface="Consolas"/>
              </a:rPr>
              <a:t>  </a:t>
            </a:r>
            <a:r>
              <a:rPr b="0" i="0" lang="es-ES" u="none">
                <a:solidFill>
                  <a:schemeClr val="dk1"/>
                </a:solidFill>
                <a:latin typeface="Consolas"/>
                <a:ea typeface="Consolas"/>
                <a:cs typeface="Consolas"/>
                <a:sym typeface="Consolas"/>
              </a:rPr>
              <a:t>accede a la cuenta </a:t>
            </a:r>
            <a:endParaRPr/>
          </a:p>
          <a:p>
            <a:pPr indent="0" lvl="0" marL="0" marR="0" rtl="0" algn="l">
              <a:lnSpc>
                <a:spcPct val="100000"/>
              </a:lnSpc>
              <a:spcBef>
                <a:spcPts val="0"/>
              </a:spcBef>
              <a:spcAft>
                <a:spcPts val="0"/>
              </a:spcAft>
              <a:buClr>
                <a:schemeClr val="dk1"/>
              </a:buClr>
              <a:buSzPts val="2200"/>
              <a:buFont typeface="Consolas"/>
              <a:buNone/>
            </a:pPr>
            <a:r>
              <a:rPr b="0" i="0" lang="es-ES" u="none">
                <a:solidFill>
                  <a:schemeClr val="dk1"/>
                </a:solidFill>
                <a:latin typeface="Consolas"/>
                <a:ea typeface="Consolas"/>
                <a:cs typeface="Consolas"/>
                <a:sym typeface="Consolas"/>
              </a:rPr>
              <a:t>  saldo:= saldo - 1000;</a:t>
            </a:r>
            <a:endParaRPr b="0" i="0" u="non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2200"/>
              <a:buFont typeface="Consolas"/>
              <a:buNone/>
            </a:pPr>
            <a:r>
              <a:rPr lang="es-ES">
                <a:solidFill>
                  <a:srgbClr val="D6286A"/>
                </a:solidFill>
                <a:latin typeface="Consolas"/>
                <a:ea typeface="Consolas"/>
                <a:cs typeface="Consolas"/>
                <a:sym typeface="Consolas"/>
              </a:rPr>
              <a:t>  V(saldo)</a:t>
            </a:r>
            <a:endParaRPr>
              <a:solidFill>
                <a:srgbClr val="D6286A"/>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2200"/>
              <a:buFont typeface="Consolas"/>
              <a:buNone/>
            </a:pPr>
            <a:r>
              <a:rPr b="0" i="0" lang="es-ES" u="none">
                <a:solidFill>
                  <a:schemeClr val="dk1"/>
                </a:solidFill>
                <a:latin typeface="Consolas"/>
                <a:ea typeface="Consolas"/>
                <a:cs typeface="Consolas"/>
                <a:sym typeface="Consolas"/>
              </a:rPr>
              <a:t>}</a:t>
            </a:r>
            <a:endParaRPr/>
          </a:p>
        </p:txBody>
      </p:sp>
      <p:pic>
        <p:nvPicPr>
          <p:cNvPr id="353" name="Google Shape;353;g74c97a9b08_0_111"/>
          <p:cNvPicPr preferRelativeResize="0"/>
          <p:nvPr/>
        </p:nvPicPr>
        <p:blipFill rotWithShape="1">
          <a:blip r:embed="rId3">
            <a:alphaModFix/>
          </a:blip>
          <a:srcRect b="0" l="30915" r="29900" t="5944"/>
          <a:stretch/>
        </p:blipFill>
        <p:spPr>
          <a:xfrm flipH="1">
            <a:off x="3773719" y="3933571"/>
            <a:ext cx="515750" cy="928216"/>
          </a:xfrm>
          <a:prstGeom prst="rect">
            <a:avLst/>
          </a:prstGeom>
          <a:noFill/>
          <a:ln>
            <a:noFill/>
          </a:ln>
        </p:spPr>
      </p:pic>
      <p:pic>
        <p:nvPicPr>
          <p:cNvPr id="354" name="Google Shape;354;g74c97a9b08_0_111"/>
          <p:cNvPicPr preferRelativeResize="0"/>
          <p:nvPr/>
        </p:nvPicPr>
        <p:blipFill rotWithShape="1">
          <a:blip r:embed="rId4">
            <a:alphaModFix/>
          </a:blip>
          <a:srcRect b="0" l="27685" r="29443" t="0"/>
          <a:stretch/>
        </p:blipFill>
        <p:spPr>
          <a:xfrm>
            <a:off x="7457653" y="3961564"/>
            <a:ext cx="515750" cy="901972"/>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g73bf2f9c05_0_2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ES"/>
              <a:t>Programación concurrente - </a:t>
            </a:r>
            <a:r>
              <a:rPr lang="es-ES" sz="2400"/>
              <a:t>Problema 1</a:t>
            </a:r>
            <a:endParaRPr/>
          </a:p>
        </p:txBody>
      </p:sp>
      <p:sp>
        <p:nvSpPr>
          <p:cNvPr id="361" name="Google Shape;361;g73bf2f9c05_0_24"/>
          <p:cNvSpPr txBox="1"/>
          <p:nvPr>
            <p:ph idx="1" type="body"/>
          </p:nvPr>
        </p:nvSpPr>
        <p:spPr>
          <a:xfrm>
            <a:off x="311700" y="1505700"/>
            <a:ext cx="8316600" cy="7911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Roboto Condensed"/>
              <a:buAutoNum type="arabicParenR"/>
            </a:pPr>
            <a:r>
              <a:rPr lang="es-ES" sz="1400">
                <a:latin typeface="Roboto Condensed"/>
                <a:ea typeface="Roboto Condensed"/>
                <a:cs typeface="Roboto Condensed"/>
                <a:sym typeface="Roboto Condensed"/>
              </a:rPr>
              <a:t>Suponga que una pareja comparte su cuenta bancaria. En un momento los dos integrantes de la pareja van a un cajero y extraen 1000 pesos. </a:t>
            </a:r>
            <a:endParaRPr sz="1400">
              <a:latin typeface="Roboto Condensed"/>
              <a:ea typeface="Roboto Condensed"/>
              <a:cs typeface="Roboto Condensed"/>
              <a:sym typeface="Roboto Condensed"/>
            </a:endParaRPr>
          </a:p>
          <a:p>
            <a:pPr indent="0" lvl="0" marL="0" rtl="0" algn="l">
              <a:spcBef>
                <a:spcPts val="0"/>
              </a:spcBef>
              <a:spcAft>
                <a:spcPts val="1600"/>
              </a:spcAft>
              <a:buNone/>
            </a:pPr>
            <a:r>
              <a:t/>
            </a:r>
            <a:endParaRPr sz="1400">
              <a:latin typeface="Roboto Condensed"/>
              <a:ea typeface="Roboto Condensed"/>
              <a:cs typeface="Roboto Condensed"/>
              <a:sym typeface="Roboto Condensed"/>
            </a:endParaRPr>
          </a:p>
        </p:txBody>
      </p:sp>
      <p:sp>
        <p:nvSpPr>
          <p:cNvPr id="362" name="Google Shape;362;g73bf2f9c05_0_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ES"/>
              <a:t>‹#›</a:t>
            </a:fld>
            <a:endParaRPr/>
          </a:p>
        </p:txBody>
      </p:sp>
      <p:sp>
        <p:nvSpPr>
          <p:cNvPr id="363" name="Google Shape;363;g73bf2f9c05_0_24"/>
          <p:cNvSpPr/>
          <p:nvPr/>
        </p:nvSpPr>
        <p:spPr>
          <a:xfrm>
            <a:off x="3007527" y="2296650"/>
            <a:ext cx="3283500" cy="550200"/>
          </a:xfrm>
          <a:prstGeom prst="roundRect">
            <a:avLst>
              <a:gd fmla="val 16667" name="adj"/>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Arial Narrow"/>
              <a:buNone/>
            </a:pPr>
            <a:r>
              <a:rPr i="0" lang="es-ES" sz="2400" u="none">
                <a:solidFill>
                  <a:schemeClr val="lt1"/>
                </a:solidFill>
                <a:latin typeface="Economica"/>
                <a:ea typeface="Economica"/>
                <a:cs typeface="Economica"/>
                <a:sym typeface="Economica"/>
              </a:rPr>
              <a:t>Variable compartida </a:t>
            </a:r>
            <a:r>
              <a:rPr b="1" i="0" lang="es-ES" sz="2400" u="none">
                <a:solidFill>
                  <a:srgbClr val="FFD966"/>
                </a:solidFill>
                <a:latin typeface="Economica"/>
                <a:ea typeface="Economica"/>
                <a:cs typeface="Economica"/>
                <a:sym typeface="Economica"/>
              </a:rPr>
              <a:t>saldo</a:t>
            </a:r>
            <a:endParaRPr>
              <a:solidFill>
                <a:srgbClr val="FFD966"/>
              </a:solidFill>
              <a:latin typeface="Economica"/>
              <a:ea typeface="Economica"/>
              <a:cs typeface="Economica"/>
              <a:sym typeface="Economica"/>
            </a:endParaRPr>
          </a:p>
        </p:txBody>
      </p:sp>
      <p:sp>
        <p:nvSpPr>
          <p:cNvPr id="364" name="Google Shape;364;g73bf2f9c05_0_24"/>
          <p:cNvSpPr txBox="1"/>
          <p:nvPr/>
        </p:nvSpPr>
        <p:spPr>
          <a:xfrm>
            <a:off x="967375" y="3267400"/>
            <a:ext cx="3388800" cy="165870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200"/>
              <a:buFont typeface="Consolas"/>
              <a:buNone/>
            </a:pPr>
            <a:r>
              <a:rPr b="0" i="0" lang="es-ES" u="none">
                <a:solidFill>
                  <a:schemeClr val="dk1"/>
                </a:solidFill>
                <a:latin typeface="Consolas"/>
                <a:ea typeface="Consolas"/>
                <a:cs typeface="Consolas"/>
                <a:sym typeface="Consolas"/>
              </a:rPr>
              <a:t>Integrante 1:</a:t>
            </a:r>
            <a:endParaRPr/>
          </a:p>
          <a:p>
            <a:pPr indent="0" lvl="0" marL="0" marR="0" rtl="0" algn="l">
              <a:lnSpc>
                <a:spcPct val="100000"/>
              </a:lnSpc>
              <a:spcBef>
                <a:spcPts val="0"/>
              </a:spcBef>
              <a:spcAft>
                <a:spcPts val="0"/>
              </a:spcAft>
              <a:buClr>
                <a:schemeClr val="dk1"/>
              </a:buClr>
              <a:buSzPts val="2200"/>
              <a:buFont typeface="Consolas"/>
              <a:buNone/>
            </a:pPr>
            <a:r>
              <a:rPr b="0" i="0" lang="es-ES" u="none">
                <a:solidFill>
                  <a:schemeClr val="dk1"/>
                </a:solidFill>
                <a:latin typeface="Consolas"/>
                <a:ea typeface="Consolas"/>
                <a:cs typeface="Consolas"/>
                <a:sym typeface="Consolas"/>
              </a:rPr>
              <a:t>{</a:t>
            </a:r>
            <a:endParaRPr/>
          </a:p>
          <a:p>
            <a:pPr indent="0" lvl="0" marL="0" marR="0" rtl="0" algn="l">
              <a:lnSpc>
                <a:spcPct val="100000"/>
              </a:lnSpc>
              <a:spcBef>
                <a:spcPts val="0"/>
              </a:spcBef>
              <a:spcAft>
                <a:spcPts val="0"/>
              </a:spcAft>
              <a:buClr>
                <a:schemeClr val="dk1"/>
              </a:buClr>
              <a:buSzPts val="2200"/>
              <a:buFont typeface="Consolas"/>
              <a:buNone/>
            </a:pPr>
            <a:r>
              <a:rPr lang="es-ES">
                <a:solidFill>
                  <a:schemeClr val="dk1"/>
                </a:solidFill>
                <a:latin typeface="Consolas"/>
                <a:ea typeface="Consolas"/>
                <a:cs typeface="Consolas"/>
                <a:sym typeface="Consolas"/>
              </a:rPr>
              <a:t>  </a:t>
            </a:r>
            <a:r>
              <a:rPr b="0" i="0" lang="es-ES" u="none">
                <a:solidFill>
                  <a:schemeClr val="dk1"/>
                </a:solidFill>
                <a:latin typeface="Consolas"/>
                <a:ea typeface="Consolas"/>
                <a:cs typeface="Consolas"/>
                <a:sym typeface="Consolas"/>
              </a:rPr>
              <a:t>accede a la cuenta </a:t>
            </a:r>
            <a:endParaRPr/>
          </a:p>
          <a:p>
            <a:pPr indent="0" lvl="0" marL="0" rtl="0" algn="l">
              <a:spcBef>
                <a:spcPts val="0"/>
              </a:spcBef>
              <a:spcAft>
                <a:spcPts val="0"/>
              </a:spcAft>
              <a:buClr>
                <a:schemeClr val="dk1"/>
              </a:buClr>
              <a:buSzPts val="2200"/>
              <a:buFont typeface="Consolas"/>
              <a:buNone/>
            </a:pPr>
            <a:r>
              <a:rPr lang="es-ES">
                <a:solidFill>
                  <a:srgbClr val="D6286A"/>
                </a:solidFill>
                <a:latin typeface="Consolas"/>
                <a:ea typeface="Consolas"/>
                <a:cs typeface="Consolas"/>
                <a:sym typeface="Consolas"/>
              </a:rPr>
              <a:t>  P(saldo)</a:t>
            </a:r>
            <a:endParaRPr>
              <a:solidFill>
                <a:srgbClr val="D6286A"/>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2200"/>
              <a:buFont typeface="Consolas"/>
              <a:buNone/>
            </a:pPr>
            <a:r>
              <a:rPr b="0" i="0" lang="es-ES" u="none">
                <a:solidFill>
                  <a:schemeClr val="dk1"/>
                </a:solidFill>
                <a:latin typeface="Consolas"/>
                <a:ea typeface="Consolas"/>
                <a:cs typeface="Consolas"/>
                <a:sym typeface="Consolas"/>
              </a:rPr>
              <a:t>  saldo:= saldo - 1000;</a:t>
            </a:r>
            <a:endParaRPr b="0" i="0" u="non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2200"/>
              <a:buFont typeface="Consolas"/>
              <a:buNone/>
            </a:pPr>
            <a:r>
              <a:rPr lang="es-ES">
                <a:solidFill>
                  <a:srgbClr val="D6286A"/>
                </a:solidFill>
                <a:latin typeface="Consolas"/>
                <a:ea typeface="Consolas"/>
                <a:cs typeface="Consolas"/>
                <a:sym typeface="Consolas"/>
              </a:rPr>
              <a:t>  V(saldo)</a:t>
            </a:r>
            <a:endParaRPr>
              <a:solidFill>
                <a:srgbClr val="D6286A"/>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2200"/>
              <a:buFont typeface="Consolas"/>
              <a:buNone/>
            </a:pPr>
            <a:r>
              <a:rPr b="0" i="0" lang="es-ES" u="none">
                <a:solidFill>
                  <a:schemeClr val="dk1"/>
                </a:solidFill>
                <a:latin typeface="Consolas"/>
                <a:ea typeface="Consolas"/>
                <a:cs typeface="Consolas"/>
                <a:sym typeface="Consolas"/>
              </a:rPr>
              <a:t>}</a:t>
            </a:r>
            <a:endParaRPr/>
          </a:p>
        </p:txBody>
      </p:sp>
      <p:sp>
        <p:nvSpPr>
          <p:cNvPr id="365" name="Google Shape;365;g73bf2f9c05_0_24"/>
          <p:cNvSpPr txBox="1"/>
          <p:nvPr/>
        </p:nvSpPr>
        <p:spPr>
          <a:xfrm>
            <a:off x="4665650" y="3268275"/>
            <a:ext cx="3388800" cy="1658700"/>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200"/>
              <a:buFont typeface="Consolas"/>
              <a:buNone/>
            </a:pPr>
            <a:r>
              <a:rPr b="0" i="0" lang="es-ES" u="none">
                <a:solidFill>
                  <a:schemeClr val="dk1"/>
                </a:solidFill>
                <a:latin typeface="Consolas"/>
                <a:ea typeface="Consolas"/>
                <a:cs typeface="Consolas"/>
                <a:sym typeface="Consolas"/>
              </a:rPr>
              <a:t>Integrante 2:</a:t>
            </a:r>
            <a:endParaRPr/>
          </a:p>
          <a:p>
            <a:pPr indent="0" lvl="0" marL="0" marR="0" rtl="0" algn="l">
              <a:lnSpc>
                <a:spcPct val="100000"/>
              </a:lnSpc>
              <a:spcBef>
                <a:spcPts val="0"/>
              </a:spcBef>
              <a:spcAft>
                <a:spcPts val="0"/>
              </a:spcAft>
              <a:buClr>
                <a:schemeClr val="dk1"/>
              </a:buClr>
              <a:buSzPts val="2200"/>
              <a:buFont typeface="Consolas"/>
              <a:buNone/>
            </a:pPr>
            <a:r>
              <a:rPr b="0" i="0" lang="es-ES" u="none">
                <a:solidFill>
                  <a:schemeClr val="dk1"/>
                </a:solidFill>
                <a:latin typeface="Consolas"/>
                <a:ea typeface="Consolas"/>
                <a:cs typeface="Consolas"/>
                <a:sym typeface="Consolas"/>
              </a:rPr>
              <a:t>{</a:t>
            </a:r>
            <a:endParaRPr/>
          </a:p>
          <a:p>
            <a:pPr indent="0" lvl="0" marL="0" marR="0" rtl="0" algn="l">
              <a:lnSpc>
                <a:spcPct val="100000"/>
              </a:lnSpc>
              <a:spcBef>
                <a:spcPts val="0"/>
              </a:spcBef>
              <a:spcAft>
                <a:spcPts val="0"/>
              </a:spcAft>
              <a:buClr>
                <a:schemeClr val="dk1"/>
              </a:buClr>
              <a:buSzPts val="2200"/>
              <a:buFont typeface="Consolas"/>
              <a:buNone/>
            </a:pPr>
            <a:r>
              <a:rPr lang="es-ES">
                <a:solidFill>
                  <a:schemeClr val="dk1"/>
                </a:solidFill>
                <a:latin typeface="Consolas"/>
                <a:ea typeface="Consolas"/>
                <a:cs typeface="Consolas"/>
                <a:sym typeface="Consolas"/>
              </a:rPr>
              <a:t>  </a:t>
            </a:r>
            <a:r>
              <a:rPr b="0" i="0" lang="es-ES" u="none">
                <a:solidFill>
                  <a:schemeClr val="dk1"/>
                </a:solidFill>
                <a:latin typeface="Consolas"/>
                <a:ea typeface="Consolas"/>
                <a:cs typeface="Consolas"/>
                <a:sym typeface="Consolas"/>
              </a:rPr>
              <a:t>accede a la cuenta </a:t>
            </a:r>
            <a:endParaRPr/>
          </a:p>
          <a:p>
            <a:pPr indent="0" lvl="0" marL="0" rtl="0" algn="l">
              <a:spcBef>
                <a:spcPts val="0"/>
              </a:spcBef>
              <a:spcAft>
                <a:spcPts val="0"/>
              </a:spcAft>
              <a:buClr>
                <a:schemeClr val="dk1"/>
              </a:buClr>
              <a:buSzPts val="2200"/>
              <a:buFont typeface="Consolas"/>
              <a:buNone/>
            </a:pPr>
            <a:r>
              <a:rPr lang="es-ES">
                <a:solidFill>
                  <a:srgbClr val="D6286A"/>
                </a:solidFill>
                <a:latin typeface="Consolas"/>
                <a:ea typeface="Consolas"/>
                <a:cs typeface="Consolas"/>
                <a:sym typeface="Consolas"/>
              </a:rPr>
              <a:t>  P(saldo)</a:t>
            </a:r>
            <a:endParaRPr>
              <a:solidFill>
                <a:srgbClr val="D6286A"/>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2200"/>
              <a:buFont typeface="Consolas"/>
              <a:buNone/>
            </a:pPr>
            <a:r>
              <a:rPr b="0" i="0" lang="es-ES" u="none">
                <a:solidFill>
                  <a:schemeClr val="dk1"/>
                </a:solidFill>
                <a:latin typeface="Consolas"/>
                <a:ea typeface="Consolas"/>
                <a:cs typeface="Consolas"/>
                <a:sym typeface="Consolas"/>
              </a:rPr>
              <a:t>  saldo:= saldo - 1000;</a:t>
            </a:r>
            <a:endParaRPr b="0" i="0" u="non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2200"/>
              <a:buFont typeface="Consolas"/>
              <a:buNone/>
            </a:pPr>
            <a:r>
              <a:rPr lang="es-ES">
                <a:solidFill>
                  <a:srgbClr val="D6286A"/>
                </a:solidFill>
                <a:latin typeface="Consolas"/>
                <a:ea typeface="Consolas"/>
                <a:cs typeface="Consolas"/>
                <a:sym typeface="Consolas"/>
              </a:rPr>
              <a:t>  V(saldo)</a:t>
            </a:r>
            <a:endParaRPr>
              <a:solidFill>
                <a:srgbClr val="D6286A"/>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2200"/>
              <a:buFont typeface="Consolas"/>
              <a:buNone/>
            </a:pPr>
            <a:r>
              <a:rPr b="0" i="0" lang="es-ES" u="none">
                <a:solidFill>
                  <a:schemeClr val="dk1"/>
                </a:solidFill>
                <a:latin typeface="Consolas"/>
                <a:ea typeface="Consolas"/>
                <a:cs typeface="Consolas"/>
                <a:sym typeface="Consolas"/>
              </a:rPr>
              <a:t>}</a:t>
            </a:r>
            <a:endParaRPr/>
          </a:p>
        </p:txBody>
      </p:sp>
      <p:sp>
        <p:nvSpPr>
          <p:cNvPr id="366" name="Google Shape;366;g73bf2f9c05_0_24"/>
          <p:cNvSpPr/>
          <p:nvPr/>
        </p:nvSpPr>
        <p:spPr>
          <a:xfrm>
            <a:off x="6244675" y="2572625"/>
            <a:ext cx="515750" cy="641200"/>
          </a:xfrm>
          <a:custGeom>
            <a:rect b="b" l="l" r="r" t="t"/>
            <a:pathLst>
              <a:path extrusionOk="0" h="25648" w="20630">
                <a:moveTo>
                  <a:pt x="0" y="0"/>
                </a:moveTo>
                <a:cubicBezTo>
                  <a:pt x="2788" y="1208"/>
                  <a:pt x="13289" y="2973"/>
                  <a:pt x="16727" y="7248"/>
                </a:cubicBezTo>
                <a:cubicBezTo>
                  <a:pt x="20165" y="11523"/>
                  <a:pt x="19980" y="22581"/>
                  <a:pt x="20630" y="25648"/>
                </a:cubicBezTo>
              </a:path>
            </a:pathLst>
          </a:custGeom>
          <a:noFill/>
          <a:ln cap="flat" cmpd="sng" w="9525">
            <a:solidFill>
              <a:srgbClr val="666666"/>
            </a:solidFill>
            <a:prstDash val="dash"/>
            <a:round/>
            <a:headEnd len="med" w="med" type="none"/>
            <a:tailEnd len="med" w="med" type="none"/>
          </a:ln>
        </p:spPr>
      </p:sp>
      <p:sp>
        <p:nvSpPr>
          <p:cNvPr id="367" name="Google Shape;367;g73bf2f9c05_0_24"/>
          <p:cNvSpPr/>
          <p:nvPr/>
        </p:nvSpPr>
        <p:spPr>
          <a:xfrm flipH="1">
            <a:off x="2479250" y="2626575"/>
            <a:ext cx="515750" cy="641200"/>
          </a:xfrm>
          <a:custGeom>
            <a:rect b="b" l="l" r="r" t="t"/>
            <a:pathLst>
              <a:path extrusionOk="0" h="25648" w="20630">
                <a:moveTo>
                  <a:pt x="0" y="0"/>
                </a:moveTo>
                <a:cubicBezTo>
                  <a:pt x="2788" y="1208"/>
                  <a:pt x="13289" y="2973"/>
                  <a:pt x="16727" y="7248"/>
                </a:cubicBezTo>
                <a:cubicBezTo>
                  <a:pt x="20165" y="11523"/>
                  <a:pt x="19980" y="22581"/>
                  <a:pt x="20630" y="25648"/>
                </a:cubicBezTo>
              </a:path>
            </a:pathLst>
          </a:custGeom>
          <a:noFill/>
          <a:ln cap="flat" cmpd="sng" w="9525">
            <a:solidFill>
              <a:srgbClr val="666666"/>
            </a:solidFill>
            <a:prstDash val="dash"/>
            <a:round/>
            <a:headEnd len="med" w="med" type="none"/>
            <a:tailEnd len="med" w="med" type="none"/>
          </a:ln>
        </p:spPr>
      </p:sp>
      <p:pic>
        <p:nvPicPr>
          <p:cNvPr id="368" name="Google Shape;368;g73bf2f9c05_0_24"/>
          <p:cNvPicPr preferRelativeResize="0"/>
          <p:nvPr/>
        </p:nvPicPr>
        <p:blipFill rotWithShape="1">
          <a:blip r:embed="rId3">
            <a:alphaModFix/>
          </a:blip>
          <a:srcRect b="0" l="30915" r="29900" t="5944"/>
          <a:stretch/>
        </p:blipFill>
        <p:spPr>
          <a:xfrm flipH="1">
            <a:off x="3773719" y="3933571"/>
            <a:ext cx="515750" cy="928216"/>
          </a:xfrm>
          <a:prstGeom prst="rect">
            <a:avLst/>
          </a:prstGeom>
          <a:noFill/>
          <a:ln>
            <a:noFill/>
          </a:ln>
        </p:spPr>
      </p:pic>
      <p:pic>
        <p:nvPicPr>
          <p:cNvPr id="369" name="Google Shape;369;g73bf2f9c05_0_24"/>
          <p:cNvPicPr preferRelativeResize="0"/>
          <p:nvPr/>
        </p:nvPicPr>
        <p:blipFill rotWithShape="1">
          <a:blip r:embed="rId4">
            <a:alphaModFix/>
          </a:blip>
          <a:srcRect b="0" l="27685" r="29443" t="0"/>
          <a:stretch/>
        </p:blipFill>
        <p:spPr>
          <a:xfrm>
            <a:off x="7457653" y="3961564"/>
            <a:ext cx="515750" cy="901972"/>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g73bf2f9c05_0_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ES"/>
              <a:t>Programación concurrente - </a:t>
            </a:r>
            <a:r>
              <a:rPr lang="es-ES" sz="2400"/>
              <a:t>Problema 2</a:t>
            </a:r>
            <a:endParaRPr/>
          </a:p>
        </p:txBody>
      </p:sp>
      <p:sp>
        <p:nvSpPr>
          <p:cNvPr id="376" name="Google Shape;376;g73bf2f9c05_0_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ES"/>
              <a:t>‹#›</a:t>
            </a:fld>
            <a:endParaRPr/>
          </a:p>
        </p:txBody>
      </p:sp>
      <p:sp>
        <p:nvSpPr>
          <p:cNvPr id="377" name="Google Shape;377;g73bf2f9c05_0_1"/>
          <p:cNvSpPr txBox="1"/>
          <p:nvPr>
            <p:ph idx="1" type="body"/>
          </p:nvPr>
        </p:nvSpPr>
        <p:spPr>
          <a:xfrm>
            <a:off x="311700" y="1442722"/>
            <a:ext cx="8316600" cy="525600"/>
          </a:xfrm>
          <a:prstGeom prst="rect">
            <a:avLst/>
          </a:prstGeom>
        </p:spPr>
        <p:txBody>
          <a:bodyPr anchorCtr="0" anchor="ctr" bIns="91425" lIns="91425" spcFirstLastPara="1" rIns="91425" wrap="square" tIns="91425">
            <a:noAutofit/>
          </a:bodyPr>
          <a:lstStyle/>
          <a:p>
            <a:pPr indent="-317500" lvl="0" marL="457200" rtl="0" algn="l">
              <a:lnSpc>
                <a:spcPct val="80000"/>
              </a:lnSpc>
              <a:spcBef>
                <a:spcPts val="0"/>
              </a:spcBef>
              <a:spcAft>
                <a:spcPts val="0"/>
              </a:spcAft>
              <a:buSzPts val="1400"/>
              <a:buFont typeface="Roboto Condensed"/>
              <a:buAutoNum type="arabicParenR" startAt="2"/>
            </a:pPr>
            <a:r>
              <a:rPr lang="es-ES" sz="1400">
                <a:solidFill>
                  <a:schemeClr val="dk1"/>
                </a:solidFill>
                <a:latin typeface="Roboto Condensed"/>
                <a:ea typeface="Roboto Condensed"/>
                <a:cs typeface="Roboto Condensed"/>
                <a:sym typeface="Roboto Condensed"/>
              </a:rPr>
              <a:t>Dado </a:t>
            </a:r>
            <a:r>
              <a:rPr lang="es-ES" sz="1400">
                <a:solidFill>
                  <a:schemeClr val="dk1"/>
                </a:solidFill>
                <a:latin typeface="Roboto Condensed"/>
                <a:ea typeface="Roboto Condensed"/>
                <a:cs typeface="Roboto Condensed"/>
                <a:sym typeface="Roboto Condensed"/>
              </a:rPr>
              <a:t>un arreglo V de longitud M y un valor N, se quiere calcular cuántas veces aparece el valor N en el arreglo.</a:t>
            </a:r>
            <a:r>
              <a:rPr lang="es-ES" sz="2400">
                <a:solidFill>
                  <a:schemeClr val="dk1"/>
                </a:solidFill>
                <a:latin typeface="Arial Narrow"/>
                <a:ea typeface="Arial Narrow"/>
                <a:cs typeface="Arial Narrow"/>
                <a:sym typeface="Arial Narrow"/>
              </a:rPr>
              <a:t> </a:t>
            </a:r>
            <a:r>
              <a:rPr lang="es-ES" sz="1400">
                <a:solidFill>
                  <a:schemeClr val="dk1"/>
                </a:solidFill>
                <a:latin typeface="Roboto Condensed"/>
                <a:ea typeface="Roboto Condensed"/>
                <a:cs typeface="Roboto Condensed"/>
                <a:sym typeface="Roboto Condensed"/>
              </a:rPr>
              <a:t>El programa está formado por 3 procesos.</a:t>
            </a:r>
            <a:endParaRPr sz="1400">
              <a:latin typeface="Roboto Condensed"/>
              <a:ea typeface="Roboto Condensed"/>
              <a:cs typeface="Roboto Condensed"/>
              <a:sym typeface="Roboto Condensed"/>
            </a:endParaRPr>
          </a:p>
        </p:txBody>
      </p:sp>
      <p:graphicFrame>
        <p:nvGraphicFramePr>
          <p:cNvPr id="378" name="Google Shape;378;g73bf2f9c05_0_1"/>
          <p:cNvGraphicFramePr/>
          <p:nvPr/>
        </p:nvGraphicFramePr>
        <p:xfrm>
          <a:off x="1298575" y="2879054"/>
          <a:ext cx="3000000" cy="3000000"/>
        </p:xfrm>
        <a:graphic>
          <a:graphicData uri="http://schemas.openxmlformats.org/drawingml/2006/table">
            <a:tbl>
              <a:tblPr>
                <a:noFill/>
                <a:tableStyleId>{42747407-3FE7-4D5A-8809-206A67605857}</a:tableStyleId>
              </a:tblPr>
              <a:tblGrid>
                <a:gridCol w="609600"/>
                <a:gridCol w="609600"/>
                <a:gridCol w="609600"/>
                <a:gridCol w="609600"/>
                <a:gridCol w="609600"/>
                <a:gridCol w="609600"/>
                <a:gridCol w="609600"/>
                <a:gridCol w="609600"/>
                <a:gridCol w="609600"/>
                <a:gridCol w="609600"/>
              </a:tblGrid>
              <a:tr h="277400">
                <a:tc>
                  <a:txBody>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txBody>
                  <a:tcPr marT="34200" marB="342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588894"/>
                    </a:solidFill>
                  </a:tcPr>
                </a:tc>
                <a:tc>
                  <a:txBody>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txBody>
                  <a:tcPr marT="34200" marB="342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588894"/>
                    </a:solidFill>
                  </a:tcPr>
                </a:tc>
                <a:tc>
                  <a:txBody>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txBody>
                  <a:tcPr marT="34200" marB="342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588894"/>
                    </a:solidFill>
                  </a:tcPr>
                </a:tc>
                <a:tc>
                  <a:txBody>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txBody>
                  <a:tcPr marT="34200" marB="342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D6286A"/>
                    </a:solidFill>
                  </a:tcPr>
                </a:tc>
                <a:tc>
                  <a:txBody>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txBody>
                  <a:tcPr marT="34200" marB="342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D6286A"/>
                    </a:solidFill>
                  </a:tcPr>
                </a:tc>
                <a:tc>
                  <a:txBody>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txBody>
                  <a:tcPr marT="34200" marB="342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D6286A"/>
                    </a:solidFill>
                  </a:tcPr>
                </a:tc>
                <a:tc>
                  <a:txBody>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txBody>
                  <a:tcPr marT="34200" marB="342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D6286A"/>
                    </a:solidFill>
                  </a:tcPr>
                </a:tc>
                <a:tc>
                  <a:txBody>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txBody>
                  <a:tcPr marT="34200" marB="342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1A4A5D"/>
                    </a:solidFill>
                  </a:tcPr>
                </a:tc>
                <a:tc>
                  <a:txBody>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txBody>
                  <a:tcPr marT="34200" marB="342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1A4A5D"/>
                    </a:solidFill>
                  </a:tcPr>
                </a:tc>
                <a:tc>
                  <a:txBody>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txBody>
                  <a:tcPr marT="34200" marB="342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1A4A5D"/>
                    </a:solidFill>
                  </a:tcPr>
                </a:tc>
              </a:tr>
            </a:tbl>
          </a:graphicData>
        </a:graphic>
      </p:graphicFrame>
      <p:sp>
        <p:nvSpPr>
          <p:cNvPr id="379" name="Google Shape;379;g73bf2f9c05_0_1"/>
          <p:cNvSpPr txBox="1"/>
          <p:nvPr/>
        </p:nvSpPr>
        <p:spPr>
          <a:xfrm>
            <a:off x="974725" y="2808241"/>
            <a:ext cx="399900" cy="39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Tahoma"/>
              <a:buNone/>
            </a:pPr>
            <a:r>
              <a:rPr i="0" lang="es-ES" sz="1800" u="none">
                <a:solidFill>
                  <a:srgbClr val="404040"/>
                </a:solidFill>
                <a:latin typeface="Roboto Condensed"/>
                <a:ea typeface="Roboto Condensed"/>
                <a:cs typeface="Roboto Condensed"/>
                <a:sym typeface="Roboto Condensed"/>
              </a:rPr>
              <a:t>V</a:t>
            </a:r>
            <a:endParaRPr sz="1800">
              <a:solidFill>
                <a:srgbClr val="404040"/>
              </a:solidFill>
              <a:latin typeface="Roboto Condensed"/>
              <a:ea typeface="Roboto Condensed"/>
              <a:cs typeface="Roboto Condensed"/>
              <a:sym typeface="Roboto Condensed"/>
            </a:endParaRPr>
          </a:p>
        </p:txBody>
      </p:sp>
      <p:sp>
        <p:nvSpPr>
          <p:cNvPr id="380" name="Google Shape;380;g73bf2f9c05_0_1"/>
          <p:cNvSpPr txBox="1"/>
          <p:nvPr/>
        </p:nvSpPr>
        <p:spPr>
          <a:xfrm>
            <a:off x="7601787" y="3157661"/>
            <a:ext cx="735000" cy="346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rPr i="0" lang="es-ES" sz="1800" u="none">
                <a:solidFill>
                  <a:srgbClr val="404040"/>
                </a:solidFill>
                <a:latin typeface="Roboto Condensed"/>
                <a:ea typeface="Roboto Condensed"/>
                <a:cs typeface="Roboto Condensed"/>
                <a:sym typeface="Roboto Condensed"/>
              </a:rPr>
              <a:t>cont</a:t>
            </a:r>
            <a:endParaRPr sz="1800">
              <a:solidFill>
                <a:srgbClr val="404040"/>
              </a:solidFill>
              <a:latin typeface="Roboto Condensed"/>
              <a:ea typeface="Roboto Condensed"/>
              <a:cs typeface="Roboto Condensed"/>
              <a:sym typeface="Roboto Condensed"/>
            </a:endParaRPr>
          </a:p>
        </p:txBody>
      </p:sp>
      <p:sp>
        <p:nvSpPr>
          <p:cNvPr id="381" name="Google Shape;381;g73bf2f9c05_0_1"/>
          <p:cNvSpPr txBox="1"/>
          <p:nvPr/>
        </p:nvSpPr>
        <p:spPr>
          <a:xfrm>
            <a:off x="7601787" y="2879055"/>
            <a:ext cx="722400" cy="321600"/>
          </a:xfrm>
          <a:prstGeom prst="rect">
            <a:avLst/>
          </a:prstGeom>
          <a:noFill/>
          <a:ln cap="flat" cmpd="sng" w="12700">
            <a:solidFill>
              <a:srgbClr val="A6A6A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1800" u="none">
              <a:solidFill>
                <a:srgbClr val="404040"/>
              </a:solidFill>
              <a:latin typeface="Roboto Condensed"/>
              <a:ea typeface="Roboto Condensed"/>
              <a:cs typeface="Roboto Condensed"/>
              <a:sym typeface="Roboto Condensed"/>
            </a:endParaRPr>
          </a:p>
        </p:txBody>
      </p:sp>
      <p:sp>
        <p:nvSpPr>
          <p:cNvPr id="382" name="Google Shape;382;g73bf2f9c05_0_1"/>
          <p:cNvSpPr txBox="1"/>
          <p:nvPr/>
        </p:nvSpPr>
        <p:spPr>
          <a:xfrm>
            <a:off x="1831975" y="3088604"/>
            <a:ext cx="1198500" cy="3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i="0" lang="es-ES" sz="1700" u="none">
                <a:solidFill>
                  <a:srgbClr val="7F7F7F"/>
                </a:solidFill>
                <a:latin typeface="Economica"/>
                <a:ea typeface="Economica"/>
                <a:cs typeface="Economica"/>
                <a:sym typeface="Economica"/>
              </a:rPr>
              <a:t>Proceso 1</a:t>
            </a:r>
            <a:endParaRPr sz="1700">
              <a:solidFill>
                <a:srgbClr val="7F7F7F"/>
              </a:solidFill>
              <a:latin typeface="Economica"/>
              <a:ea typeface="Economica"/>
              <a:cs typeface="Economica"/>
              <a:sym typeface="Economica"/>
            </a:endParaRPr>
          </a:p>
        </p:txBody>
      </p:sp>
      <p:sp>
        <p:nvSpPr>
          <p:cNvPr id="383" name="Google Shape;383;g73bf2f9c05_0_1"/>
          <p:cNvSpPr txBox="1"/>
          <p:nvPr/>
        </p:nvSpPr>
        <p:spPr>
          <a:xfrm>
            <a:off x="3916362" y="3088604"/>
            <a:ext cx="1197000" cy="3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i="0" lang="es-ES" sz="1700" u="none">
                <a:solidFill>
                  <a:srgbClr val="7F7F7F"/>
                </a:solidFill>
                <a:latin typeface="Economica"/>
                <a:ea typeface="Economica"/>
                <a:cs typeface="Economica"/>
                <a:sym typeface="Economica"/>
              </a:rPr>
              <a:t>Proceso 2</a:t>
            </a:r>
            <a:endParaRPr sz="1700">
              <a:solidFill>
                <a:srgbClr val="7F7F7F"/>
              </a:solidFill>
              <a:latin typeface="Economica"/>
              <a:ea typeface="Economica"/>
              <a:cs typeface="Economica"/>
              <a:sym typeface="Economica"/>
            </a:endParaRPr>
          </a:p>
        </p:txBody>
      </p:sp>
      <p:sp>
        <p:nvSpPr>
          <p:cNvPr id="384" name="Google Shape;384;g73bf2f9c05_0_1"/>
          <p:cNvSpPr txBox="1"/>
          <p:nvPr/>
        </p:nvSpPr>
        <p:spPr>
          <a:xfrm>
            <a:off x="6102350" y="3088604"/>
            <a:ext cx="1198500" cy="3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i="0" lang="es-ES" sz="1700" u="none">
                <a:solidFill>
                  <a:srgbClr val="7F7F7F"/>
                </a:solidFill>
                <a:latin typeface="Economica"/>
                <a:ea typeface="Economica"/>
                <a:cs typeface="Economica"/>
                <a:sym typeface="Economica"/>
              </a:rPr>
              <a:t>Proceso 3</a:t>
            </a:r>
            <a:endParaRPr sz="1700">
              <a:solidFill>
                <a:srgbClr val="7F7F7F"/>
              </a:solidFill>
              <a:latin typeface="Economica"/>
              <a:ea typeface="Economica"/>
              <a:cs typeface="Economica"/>
              <a:sym typeface="Economic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g73a3f77dbd_0_1614"/>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ES"/>
              <a:t>Organización de la clase</a:t>
            </a:r>
            <a:endParaRPr/>
          </a:p>
        </p:txBody>
      </p:sp>
      <p:sp>
        <p:nvSpPr>
          <p:cNvPr id="79" name="Google Shape;79;g73a3f77dbd_0_1614"/>
          <p:cNvSpPr txBox="1"/>
          <p:nvPr>
            <p:ph idx="1" type="body"/>
          </p:nvPr>
        </p:nvSpPr>
        <p:spPr>
          <a:xfrm>
            <a:off x="4644675" y="233800"/>
            <a:ext cx="4166400" cy="463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ES">
                <a:latin typeface="Roboto Condensed Light"/>
                <a:ea typeface="Roboto Condensed Light"/>
                <a:cs typeface="Roboto Condensed Light"/>
                <a:sym typeface="Roboto Condensed Light"/>
              </a:rPr>
              <a:t>1. Introducción</a:t>
            </a:r>
            <a:endParaRPr>
              <a:latin typeface="Roboto Condensed Light"/>
              <a:ea typeface="Roboto Condensed Light"/>
              <a:cs typeface="Roboto Condensed Light"/>
              <a:sym typeface="Roboto Condensed Light"/>
            </a:endParaRPr>
          </a:p>
          <a:p>
            <a:pPr indent="0" lvl="0" marL="0" rtl="0" algn="l">
              <a:spcBef>
                <a:spcPts val="1600"/>
              </a:spcBef>
              <a:spcAft>
                <a:spcPts val="0"/>
              </a:spcAft>
              <a:buNone/>
            </a:pPr>
            <a:r>
              <a:rPr lang="es-ES">
                <a:latin typeface="Roboto Condensed Light"/>
                <a:ea typeface="Roboto Condensed Light"/>
                <a:cs typeface="Roboto Condensed Light"/>
                <a:sym typeface="Roboto Condensed Light"/>
              </a:rPr>
              <a:t>2. Problema 1</a:t>
            </a:r>
            <a:endParaRPr>
              <a:latin typeface="Roboto Condensed Light"/>
              <a:ea typeface="Roboto Condensed Light"/>
              <a:cs typeface="Roboto Condensed Light"/>
              <a:sym typeface="Roboto Condensed Light"/>
            </a:endParaRPr>
          </a:p>
          <a:p>
            <a:pPr indent="0" lvl="0" marL="0" rtl="0" algn="l">
              <a:spcBef>
                <a:spcPts val="1600"/>
              </a:spcBef>
              <a:spcAft>
                <a:spcPts val="0"/>
              </a:spcAft>
              <a:buNone/>
            </a:pPr>
            <a:r>
              <a:rPr lang="es-ES">
                <a:latin typeface="Roboto Condensed Light"/>
                <a:ea typeface="Roboto Condensed Light"/>
                <a:cs typeface="Roboto Condensed Light"/>
                <a:sym typeface="Roboto Condensed Light"/>
              </a:rPr>
              <a:t>3. Problema 2</a:t>
            </a:r>
            <a:endParaRPr>
              <a:latin typeface="Roboto Condensed Light"/>
              <a:ea typeface="Roboto Condensed Light"/>
              <a:cs typeface="Roboto Condensed Light"/>
              <a:sym typeface="Roboto Condensed Light"/>
            </a:endParaRPr>
          </a:p>
          <a:p>
            <a:pPr indent="0" lvl="0" marL="0" rtl="0" algn="l">
              <a:spcBef>
                <a:spcPts val="1600"/>
              </a:spcBef>
              <a:spcAft>
                <a:spcPts val="1600"/>
              </a:spcAft>
              <a:buNone/>
            </a:pPr>
            <a:r>
              <a:rPr lang="es-ES">
                <a:latin typeface="Roboto Condensed Light"/>
                <a:ea typeface="Roboto Condensed Light"/>
                <a:cs typeface="Roboto Condensed Light"/>
                <a:sym typeface="Roboto Condensed Light"/>
              </a:rPr>
              <a:t>4. Características </a:t>
            </a:r>
            <a:endParaRPr>
              <a:latin typeface="Roboto Condensed Light"/>
              <a:ea typeface="Roboto Condensed Light"/>
              <a:cs typeface="Roboto Condensed Light"/>
              <a:sym typeface="Roboto Condensed Light"/>
            </a:endParaRPr>
          </a:p>
        </p:txBody>
      </p:sp>
      <p:sp>
        <p:nvSpPr>
          <p:cNvPr id="80" name="Google Shape;80;g73a3f77dbd_0_16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ES" sz="1000">
                <a:latin typeface="Roboto"/>
                <a:ea typeface="Roboto"/>
                <a:cs typeface="Roboto"/>
                <a:sym typeface="Roboto"/>
              </a:rPr>
              <a:t>‹#›</a:t>
            </a:fld>
            <a:endParaRPr sz="1000">
              <a:latin typeface="Roboto"/>
              <a:ea typeface="Roboto"/>
              <a:cs typeface="Roboto"/>
              <a:sym typeface="Roboto"/>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g74c97a9b08_0_1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ES"/>
              <a:t>Programación concurrente - </a:t>
            </a:r>
            <a:r>
              <a:rPr lang="es-ES" sz="2400"/>
              <a:t>Problema 2</a:t>
            </a:r>
            <a:endParaRPr/>
          </a:p>
        </p:txBody>
      </p:sp>
      <p:sp>
        <p:nvSpPr>
          <p:cNvPr id="391" name="Google Shape;391;g74c97a9b08_0_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ES"/>
              <a:t>‹#›</a:t>
            </a:fld>
            <a:endParaRPr/>
          </a:p>
        </p:txBody>
      </p:sp>
      <p:sp>
        <p:nvSpPr>
          <p:cNvPr id="392" name="Google Shape;392;g74c97a9b08_0_17"/>
          <p:cNvSpPr txBox="1"/>
          <p:nvPr>
            <p:ph idx="1" type="body"/>
          </p:nvPr>
        </p:nvSpPr>
        <p:spPr>
          <a:xfrm>
            <a:off x="311700" y="1442722"/>
            <a:ext cx="8316600" cy="525600"/>
          </a:xfrm>
          <a:prstGeom prst="rect">
            <a:avLst/>
          </a:prstGeom>
        </p:spPr>
        <p:txBody>
          <a:bodyPr anchorCtr="0" anchor="ctr" bIns="91425" lIns="91425" spcFirstLastPara="1" rIns="91425" wrap="square" tIns="91425">
            <a:noAutofit/>
          </a:bodyPr>
          <a:lstStyle/>
          <a:p>
            <a:pPr indent="-317500" lvl="0" marL="457200" rtl="0" algn="l">
              <a:lnSpc>
                <a:spcPct val="80000"/>
              </a:lnSpc>
              <a:spcBef>
                <a:spcPts val="0"/>
              </a:spcBef>
              <a:spcAft>
                <a:spcPts val="0"/>
              </a:spcAft>
              <a:buSzPts val="1400"/>
              <a:buFont typeface="Roboto Condensed"/>
              <a:buAutoNum type="arabicParenR" startAt="2"/>
            </a:pPr>
            <a:r>
              <a:rPr lang="es-ES" sz="1400">
                <a:solidFill>
                  <a:schemeClr val="dk1"/>
                </a:solidFill>
                <a:latin typeface="Roboto Condensed"/>
                <a:ea typeface="Roboto Condensed"/>
                <a:cs typeface="Roboto Condensed"/>
                <a:sym typeface="Roboto Condensed"/>
              </a:rPr>
              <a:t>Dado un arreglo V de longitud M y un valor N, se quiere calcular cuántas veces aparece el valor N en el arreglo.</a:t>
            </a:r>
            <a:r>
              <a:rPr lang="es-ES" sz="2400">
                <a:solidFill>
                  <a:schemeClr val="dk1"/>
                </a:solidFill>
                <a:latin typeface="Arial Narrow"/>
                <a:ea typeface="Arial Narrow"/>
                <a:cs typeface="Arial Narrow"/>
                <a:sym typeface="Arial Narrow"/>
              </a:rPr>
              <a:t> </a:t>
            </a:r>
            <a:r>
              <a:rPr lang="es-ES" sz="1400">
                <a:solidFill>
                  <a:schemeClr val="dk1"/>
                </a:solidFill>
                <a:latin typeface="Roboto Condensed"/>
                <a:ea typeface="Roboto Condensed"/>
                <a:cs typeface="Roboto Condensed"/>
                <a:sym typeface="Roboto Condensed"/>
              </a:rPr>
              <a:t>El programa está formado por 3 procesos.</a:t>
            </a:r>
            <a:endParaRPr sz="1400">
              <a:latin typeface="Roboto Condensed"/>
              <a:ea typeface="Roboto Condensed"/>
              <a:cs typeface="Roboto Condensed"/>
              <a:sym typeface="Roboto Condensed"/>
            </a:endParaRPr>
          </a:p>
        </p:txBody>
      </p:sp>
      <p:graphicFrame>
        <p:nvGraphicFramePr>
          <p:cNvPr id="393" name="Google Shape;393;g74c97a9b08_0_17"/>
          <p:cNvGraphicFramePr/>
          <p:nvPr/>
        </p:nvGraphicFramePr>
        <p:xfrm>
          <a:off x="1769557" y="2122454"/>
          <a:ext cx="3000000" cy="3000000"/>
        </p:xfrm>
        <a:graphic>
          <a:graphicData uri="http://schemas.openxmlformats.org/drawingml/2006/table">
            <a:tbl>
              <a:tblPr>
                <a:noFill/>
                <a:tableStyleId>{42747407-3FE7-4D5A-8809-206A67605857}</a:tableStyleId>
              </a:tblPr>
              <a:tblGrid>
                <a:gridCol w="570025"/>
                <a:gridCol w="570025"/>
                <a:gridCol w="570025"/>
                <a:gridCol w="570025"/>
                <a:gridCol w="570025"/>
                <a:gridCol w="570025"/>
                <a:gridCol w="570025"/>
                <a:gridCol w="570025"/>
                <a:gridCol w="458525"/>
                <a:gridCol w="494400"/>
              </a:tblGrid>
              <a:tr h="209550">
                <a:tc>
                  <a:txBody>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txBody>
                  <a:tcPr marT="34200" marB="342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588894"/>
                    </a:solidFill>
                  </a:tcPr>
                </a:tc>
                <a:tc>
                  <a:txBody>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txBody>
                  <a:tcPr marT="34200" marB="342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588894"/>
                    </a:solidFill>
                  </a:tcPr>
                </a:tc>
                <a:tc>
                  <a:txBody>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txBody>
                  <a:tcPr marT="34200" marB="342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588894"/>
                    </a:solidFill>
                  </a:tcPr>
                </a:tc>
                <a:tc>
                  <a:txBody>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txBody>
                  <a:tcPr marT="34200" marB="342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D6286A"/>
                    </a:solidFill>
                  </a:tcPr>
                </a:tc>
                <a:tc>
                  <a:txBody>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txBody>
                  <a:tcPr marT="34200" marB="342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D6286A"/>
                    </a:solidFill>
                  </a:tcPr>
                </a:tc>
                <a:tc>
                  <a:txBody>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txBody>
                  <a:tcPr marT="34200" marB="342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D6286A"/>
                    </a:solidFill>
                  </a:tcPr>
                </a:tc>
                <a:tc>
                  <a:txBody>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txBody>
                  <a:tcPr marT="34200" marB="342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D6286A"/>
                    </a:solidFill>
                  </a:tcPr>
                </a:tc>
                <a:tc>
                  <a:txBody>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txBody>
                  <a:tcPr marT="34200" marB="342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1A4A5D"/>
                    </a:solidFill>
                  </a:tcPr>
                </a:tc>
                <a:tc>
                  <a:txBody>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txBody>
                  <a:tcPr marT="34200" marB="342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1A4A5D"/>
                    </a:solidFill>
                  </a:tcPr>
                </a:tc>
                <a:tc>
                  <a:txBody>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txBody>
                  <a:tcPr marT="34200" marB="342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1A4A5D"/>
                    </a:solidFill>
                  </a:tcPr>
                </a:tc>
              </a:tr>
            </a:tbl>
          </a:graphicData>
        </a:graphic>
      </p:graphicFrame>
      <p:sp>
        <p:nvSpPr>
          <p:cNvPr id="394" name="Google Shape;394;g74c97a9b08_0_17"/>
          <p:cNvSpPr txBox="1"/>
          <p:nvPr/>
        </p:nvSpPr>
        <p:spPr>
          <a:xfrm>
            <a:off x="1510400" y="2071261"/>
            <a:ext cx="399900" cy="39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Tahoma"/>
              <a:buNone/>
            </a:pPr>
            <a:r>
              <a:rPr i="0" lang="es-ES" u="none">
                <a:solidFill>
                  <a:srgbClr val="404040"/>
                </a:solidFill>
                <a:latin typeface="Roboto Condensed"/>
                <a:ea typeface="Roboto Condensed"/>
                <a:cs typeface="Roboto Condensed"/>
                <a:sym typeface="Roboto Condensed"/>
              </a:rPr>
              <a:t>V</a:t>
            </a:r>
            <a:endParaRPr>
              <a:solidFill>
                <a:srgbClr val="404040"/>
              </a:solidFill>
              <a:latin typeface="Roboto Condensed"/>
              <a:ea typeface="Roboto Condensed"/>
              <a:cs typeface="Roboto Condensed"/>
              <a:sym typeface="Roboto Condensed"/>
            </a:endParaRPr>
          </a:p>
        </p:txBody>
      </p:sp>
      <p:sp>
        <p:nvSpPr>
          <p:cNvPr id="395" name="Google Shape;395;g74c97a9b08_0_17"/>
          <p:cNvSpPr txBox="1"/>
          <p:nvPr/>
        </p:nvSpPr>
        <p:spPr>
          <a:xfrm>
            <a:off x="7499429" y="2292734"/>
            <a:ext cx="735000" cy="346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rPr i="0" lang="es-ES" sz="1500" u="none">
                <a:solidFill>
                  <a:srgbClr val="404040"/>
                </a:solidFill>
                <a:latin typeface="Roboto Condensed"/>
                <a:ea typeface="Roboto Condensed"/>
                <a:cs typeface="Roboto Condensed"/>
                <a:sym typeface="Roboto Condensed"/>
              </a:rPr>
              <a:t>cont</a:t>
            </a:r>
            <a:endParaRPr sz="1500">
              <a:solidFill>
                <a:srgbClr val="404040"/>
              </a:solidFill>
              <a:latin typeface="Roboto Condensed"/>
              <a:ea typeface="Roboto Condensed"/>
              <a:cs typeface="Roboto Condensed"/>
              <a:sym typeface="Roboto Condensed"/>
            </a:endParaRPr>
          </a:p>
        </p:txBody>
      </p:sp>
      <p:sp>
        <p:nvSpPr>
          <p:cNvPr id="396" name="Google Shape;396;g74c97a9b08_0_17"/>
          <p:cNvSpPr txBox="1"/>
          <p:nvPr/>
        </p:nvSpPr>
        <p:spPr>
          <a:xfrm>
            <a:off x="7499421" y="2114925"/>
            <a:ext cx="515700" cy="220800"/>
          </a:xfrm>
          <a:prstGeom prst="rect">
            <a:avLst/>
          </a:prstGeom>
          <a:noFill/>
          <a:ln cap="flat" cmpd="sng" w="12700">
            <a:solidFill>
              <a:srgbClr val="A6A6A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1800" u="none">
              <a:solidFill>
                <a:srgbClr val="404040"/>
              </a:solidFill>
              <a:latin typeface="Roboto Condensed"/>
              <a:ea typeface="Roboto Condensed"/>
              <a:cs typeface="Roboto Condensed"/>
              <a:sym typeface="Roboto Condensed"/>
            </a:endParaRPr>
          </a:p>
        </p:txBody>
      </p:sp>
      <p:sp>
        <p:nvSpPr>
          <p:cNvPr id="397" name="Google Shape;397;g74c97a9b08_0_17"/>
          <p:cNvSpPr txBox="1"/>
          <p:nvPr/>
        </p:nvSpPr>
        <p:spPr>
          <a:xfrm>
            <a:off x="2302538" y="2288219"/>
            <a:ext cx="1198500" cy="3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i="0" lang="es-ES" sz="1500" u="none">
                <a:solidFill>
                  <a:srgbClr val="7F7F7F"/>
                </a:solidFill>
                <a:latin typeface="Economica"/>
                <a:ea typeface="Economica"/>
                <a:cs typeface="Economica"/>
                <a:sym typeface="Economica"/>
              </a:rPr>
              <a:t>Proceso 1</a:t>
            </a:r>
            <a:endParaRPr sz="1500">
              <a:solidFill>
                <a:srgbClr val="7F7F7F"/>
              </a:solidFill>
              <a:latin typeface="Economica"/>
              <a:ea typeface="Economica"/>
              <a:cs typeface="Economica"/>
              <a:sym typeface="Economica"/>
            </a:endParaRPr>
          </a:p>
        </p:txBody>
      </p:sp>
      <p:sp>
        <p:nvSpPr>
          <p:cNvPr id="398" name="Google Shape;398;g74c97a9b08_0_17"/>
          <p:cNvSpPr txBox="1"/>
          <p:nvPr/>
        </p:nvSpPr>
        <p:spPr>
          <a:xfrm>
            <a:off x="4338604" y="2288219"/>
            <a:ext cx="1197000" cy="3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i="0" lang="es-ES" sz="1500" u="none">
                <a:solidFill>
                  <a:srgbClr val="7F7F7F"/>
                </a:solidFill>
                <a:latin typeface="Economica"/>
                <a:ea typeface="Economica"/>
                <a:cs typeface="Economica"/>
                <a:sym typeface="Economica"/>
              </a:rPr>
              <a:t>Proceso 2</a:t>
            </a:r>
            <a:endParaRPr sz="1500">
              <a:solidFill>
                <a:srgbClr val="7F7F7F"/>
              </a:solidFill>
              <a:latin typeface="Economica"/>
              <a:ea typeface="Economica"/>
              <a:cs typeface="Economica"/>
              <a:sym typeface="Economica"/>
            </a:endParaRPr>
          </a:p>
        </p:txBody>
      </p:sp>
      <p:sp>
        <p:nvSpPr>
          <p:cNvPr id="399" name="Google Shape;399;g74c97a9b08_0_17"/>
          <p:cNvSpPr txBox="1"/>
          <p:nvPr/>
        </p:nvSpPr>
        <p:spPr>
          <a:xfrm>
            <a:off x="6191913" y="2288219"/>
            <a:ext cx="1198500" cy="3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i="0" lang="es-ES" sz="1500" u="none">
                <a:solidFill>
                  <a:srgbClr val="7F7F7F"/>
                </a:solidFill>
                <a:latin typeface="Economica"/>
                <a:ea typeface="Economica"/>
                <a:cs typeface="Economica"/>
                <a:sym typeface="Economica"/>
              </a:rPr>
              <a:t>Proceso 3</a:t>
            </a:r>
            <a:endParaRPr sz="1500">
              <a:solidFill>
                <a:srgbClr val="7F7F7F"/>
              </a:solidFill>
              <a:latin typeface="Economica"/>
              <a:ea typeface="Economica"/>
              <a:cs typeface="Economica"/>
              <a:sym typeface="Economica"/>
            </a:endParaRPr>
          </a:p>
        </p:txBody>
      </p:sp>
      <p:sp>
        <p:nvSpPr>
          <p:cNvPr id="400" name="Google Shape;400;g74c97a9b08_0_17"/>
          <p:cNvSpPr/>
          <p:nvPr/>
        </p:nvSpPr>
        <p:spPr>
          <a:xfrm flipH="1">
            <a:off x="2061725" y="3159975"/>
            <a:ext cx="515750" cy="525592"/>
          </a:xfrm>
          <a:custGeom>
            <a:rect b="b" l="l" r="r" t="t"/>
            <a:pathLst>
              <a:path extrusionOk="0" h="25648" w="20630">
                <a:moveTo>
                  <a:pt x="0" y="0"/>
                </a:moveTo>
                <a:cubicBezTo>
                  <a:pt x="2788" y="1208"/>
                  <a:pt x="13289" y="2973"/>
                  <a:pt x="16727" y="7248"/>
                </a:cubicBezTo>
                <a:cubicBezTo>
                  <a:pt x="20165" y="11523"/>
                  <a:pt x="19980" y="22581"/>
                  <a:pt x="20630" y="25648"/>
                </a:cubicBezTo>
              </a:path>
            </a:pathLst>
          </a:custGeom>
          <a:noFill/>
          <a:ln cap="flat" cmpd="sng" w="9525">
            <a:solidFill>
              <a:srgbClr val="666666"/>
            </a:solidFill>
            <a:prstDash val="dash"/>
            <a:round/>
            <a:headEnd len="med" w="med" type="none"/>
            <a:tailEnd len="med" w="med" type="none"/>
          </a:ln>
        </p:spPr>
      </p:sp>
      <p:sp>
        <p:nvSpPr>
          <p:cNvPr id="401" name="Google Shape;401;g74c97a9b08_0_17"/>
          <p:cNvSpPr txBox="1"/>
          <p:nvPr/>
        </p:nvSpPr>
        <p:spPr>
          <a:xfrm>
            <a:off x="736400" y="3620700"/>
            <a:ext cx="2409600" cy="1452600"/>
          </a:xfrm>
          <a:prstGeom prst="rect">
            <a:avLst/>
          </a:prstGeom>
          <a:solidFill>
            <a:srgbClr val="FFFFFF"/>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onsolas"/>
              <a:buNone/>
            </a:pPr>
            <a:r>
              <a:rPr i="0" lang="es-ES" sz="1300" u="none">
                <a:solidFill>
                  <a:schemeClr val="dk1"/>
                </a:solidFill>
                <a:latin typeface="Consolas"/>
                <a:ea typeface="Consolas"/>
                <a:cs typeface="Consolas"/>
                <a:sym typeface="Consolas"/>
              </a:rPr>
              <a:t>Proceso 1:</a:t>
            </a:r>
            <a:endParaRPr sz="13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800"/>
              <a:buFont typeface="Consolas"/>
              <a:buNone/>
            </a:pPr>
            <a:r>
              <a:rPr i="0" lang="es-ES" sz="1300" u="none">
                <a:solidFill>
                  <a:schemeClr val="dk1"/>
                </a:solidFill>
                <a:latin typeface="Consolas"/>
                <a:ea typeface="Consolas"/>
                <a:cs typeface="Consolas"/>
                <a:sym typeface="Consolas"/>
              </a:rPr>
              <a:t>{ inf:=…; sup:= …;</a:t>
            </a:r>
            <a:endParaRPr sz="13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800"/>
              <a:buFont typeface="Tahoma"/>
              <a:buNone/>
            </a:pPr>
            <a:r>
              <a:t/>
            </a:r>
            <a:endParaRPr i="0" sz="800" u="non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800"/>
              <a:buFont typeface="Consolas"/>
              <a:buNone/>
            </a:pPr>
            <a:r>
              <a:rPr i="0" lang="es-ES" sz="1300" u="none">
                <a:solidFill>
                  <a:schemeClr val="dk1"/>
                </a:solidFill>
                <a:latin typeface="Consolas"/>
                <a:ea typeface="Consolas"/>
                <a:cs typeface="Consolas"/>
                <a:sym typeface="Consolas"/>
              </a:rPr>
              <a:t>  for i:= inf to sup do</a:t>
            </a:r>
            <a:endParaRPr sz="13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800"/>
              <a:buFont typeface="Consolas"/>
              <a:buNone/>
            </a:pPr>
            <a:r>
              <a:rPr i="0" lang="es-ES" sz="1300" u="none">
                <a:solidFill>
                  <a:schemeClr val="dk1"/>
                </a:solidFill>
                <a:latin typeface="Consolas"/>
                <a:ea typeface="Consolas"/>
                <a:cs typeface="Consolas"/>
                <a:sym typeface="Consolas"/>
              </a:rPr>
              <a:t>    if v[i] = N then</a:t>
            </a:r>
            <a:endParaRPr sz="13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800"/>
              <a:buFont typeface="Consolas"/>
              <a:buNone/>
            </a:pPr>
            <a:r>
              <a:rPr i="0" lang="es-ES" sz="1300" u="none">
                <a:solidFill>
                  <a:schemeClr val="dk1"/>
                </a:solidFill>
                <a:latin typeface="Consolas"/>
                <a:ea typeface="Consolas"/>
                <a:cs typeface="Consolas"/>
                <a:sym typeface="Consolas"/>
              </a:rPr>
              <a:t>      cont:= cont + 1;</a:t>
            </a:r>
            <a:endParaRPr sz="13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800"/>
              <a:buFont typeface="Consolas"/>
              <a:buNone/>
            </a:pPr>
            <a:r>
              <a:rPr i="0" lang="es-ES" sz="1300" u="none">
                <a:solidFill>
                  <a:schemeClr val="dk1"/>
                </a:solidFill>
                <a:latin typeface="Consolas"/>
                <a:ea typeface="Consolas"/>
                <a:cs typeface="Consolas"/>
                <a:sym typeface="Consolas"/>
              </a:rPr>
              <a:t>}</a:t>
            </a:r>
            <a:endParaRPr sz="1300">
              <a:latin typeface="Consolas"/>
              <a:ea typeface="Consolas"/>
              <a:cs typeface="Consolas"/>
              <a:sym typeface="Consolas"/>
            </a:endParaRPr>
          </a:p>
        </p:txBody>
      </p:sp>
      <p:sp>
        <p:nvSpPr>
          <p:cNvPr id="402" name="Google Shape;402;g74c97a9b08_0_17"/>
          <p:cNvSpPr/>
          <p:nvPr/>
        </p:nvSpPr>
        <p:spPr>
          <a:xfrm flipH="1" rot="4819375">
            <a:off x="6438353" y="3171307"/>
            <a:ext cx="515765" cy="525570"/>
          </a:xfrm>
          <a:custGeom>
            <a:rect b="b" l="l" r="r" t="t"/>
            <a:pathLst>
              <a:path extrusionOk="0" h="25648" w="20630">
                <a:moveTo>
                  <a:pt x="0" y="0"/>
                </a:moveTo>
                <a:cubicBezTo>
                  <a:pt x="2788" y="1208"/>
                  <a:pt x="13289" y="2973"/>
                  <a:pt x="16727" y="7248"/>
                </a:cubicBezTo>
                <a:cubicBezTo>
                  <a:pt x="20165" y="11523"/>
                  <a:pt x="19980" y="22581"/>
                  <a:pt x="20630" y="25648"/>
                </a:cubicBezTo>
              </a:path>
            </a:pathLst>
          </a:custGeom>
          <a:noFill/>
          <a:ln cap="flat" cmpd="sng" w="9525">
            <a:solidFill>
              <a:srgbClr val="666666"/>
            </a:solidFill>
            <a:prstDash val="dash"/>
            <a:round/>
            <a:headEnd len="med" w="med" type="none"/>
            <a:tailEnd len="med" w="med" type="none"/>
          </a:ln>
        </p:spPr>
      </p:sp>
      <p:sp>
        <p:nvSpPr>
          <p:cNvPr id="403" name="Google Shape;403;g74c97a9b08_0_17"/>
          <p:cNvSpPr/>
          <p:nvPr/>
        </p:nvSpPr>
        <p:spPr>
          <a:xfrm flipH="1">
            <a:off x="4440425" y="3135700"/>
            <a:ext cx="515750" cy="525592"/>
          </a:xfrm>
          <a:custGeom>
            <a:rect b="b" l="l" r="r" t="t"/>
            <a:pathLst>
              <a:path extrusionOk="0" h="25648" w="20630">
                <a:moveTo>
                  <a:pt x="0" y="0"/>
                </a:moveTo>
                <a:cubicBezTo>
                  <a:pt x="2788" y="1208"/>
                  <a:pt x="13289" y="2973"/>
                  <a:pt x="16727" y="7248"/>
                </a:cubicBezTo>
                <a:cubicBezTo>
                  <a:pt x="20165" y="11523"/>
                  <a:pt x="19980" y="22581"/>
                  <a:pt x="20630" y="25648"/>
                </a:cubicBezTo>
              </a:path>
            </a:pathLst>
          </a:custGeom>
          <a:noFill/>
          <a:ln cap="flat" cmpd="sng" w="9525">
            <a:solidFill>
              <a:srgbClr val="666666"/>
            </a:solidFill>
            <a:prstDash val="dash"/>
            <a:round/>
            <a:headEnd len="med" w="med" type="none"/>
            <a:tailEnd len="med" w="med" type="none"/>
          </a:ln>
        </p:spPr>
      </p:sp>
      <p:sp>
        <p:nvSpPr>
          <p:cNvPr id="404" name="Google Shape;404;g74c97a9b08_0_17"/>
          <p:cNvSpPr/>
          <p:nvPr/>
        </p:nvSpPr>
        <p:spPr>
          <a:xfrm>
            <a:off x="2587754" y="2977625"/>
            <a:ext cx="3808200" cy="378600"/>
          </a:xfrm>
          <a:prstGeom prst="roundRect">
            <a:avLst>
              <a:gd fmla="val 16667" name="adj"/>
            </a:avLst>
          </a:prstGeom>
          <a:solidFill>
            <a:srgbClr val="4040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Calibri"/>
              <a:buNone/>
            </a:pPr>
            <a:r>
              <a:rPr i="0" lang="es-ES" sz="2200" u="none">
                <a:solidFill>
                  <a:schemeClr val="lt1"/>
                </a:solidFill>
                <a:latin typeface="Economica"/>
                <a:ea typeface="Economica"/>
                <a:cs typeface="Economica"/>
                <a:sym typeface="Economica"/>
              </a:rPr>
              <a:t>Variables compartidas:  </a:t>
            </a:r>
            <a:r>
              <a:rPr i="0" lang="es-ES" sz="2200" u="none">
                <a:solidFill>
                  <a:srgbClr val="FFD966"/>
                </a:solidFill>
                <a:latin typeface="Economica"/>
                <a:ea typeface="Economica"/>
                <a:cs typeface="Economica"/>
                <a:sym typeface="Economica"/>
              </a:rPr>
              <a:t>cont</a:t>
            </a:r>
            <a:r>
              <a:rPr i="0" lang="es-ES" sz="2200" u="none">
                <a:solidFill>
                  <a:schemeClr val="dk1"/>
                </a:solidFill>
                <a:latin typeface="Economica"/>
                <a:ea typeface="Economica"/>
                <a:cs typeface="Economica"/>
                <a:sym typeface="Economica"/>
              </a:rPr>
              <a:t> </a:t>
            </a:r>
            <a:r>
              <a:rPr i="0" lang="es-ES" sz="2200" u="none">
                <a:solidFill>
                  <a:schemeClr val="lt1"/>
                </a:solidFill>
                <a:latin typeface="Economica"/>
                <a:ea typeface="Economica"/>
                <a:cs typeface="Economica"/>
                <a:sym typeface="Economica"/>
              </a:rPr>
              <a:t>y</a:t>
            </a:r>
            <a:r>
              <a:rPr i="0" lang="es-ES" sz="2200" u="none">
                <a:solidFill>
                  <a:srgbClr val="FFFF00"/>
                </a:solidFill>
                <a:latin typeface="Economica"/>
                <a:ea typeface="Economica"/>
                <a:cs typeface="Economica"/>
                <a:sym typeface="Economica"/>
              </a:rPr>
              <a:t> </a:t>
            </a:r>
            <a:r>
              <a:rPr i="0" lang="es-ES" sz="2200" u="none">
                <a:solidFill>
                  <a:srgbClr val="FFD966"/>
                </a:solidFill>
                <a:latin typeface="Economica"/>
                <a:ea typeface="Economica"/>
                <a:cs typeface="Economica"/>
                <a:sym typeface="Economica"/>
              </a:rPr>
              <a:t>V</a:t>
            </a:r>
            <a:endParaRPr sz="2200">
              <a:solidFill>
                <a:srgbClr val="FFD966"/>
              </a:solidFill>
              <a:latin typeface="Economica"/>
              <a:ea typeface="Economica"/>
              <a:cs typeface="Economica"/>
              <a:sym typeface="Economica"/>
            </a:endParaRPr>
          </a:p>
        </p:txBody>
      </p:sp>
      <p:sp>
        <p:nvSpPr>
          <p:cNvPr id="405" name="Google Shape;405;g74c97a9b08_0_17"/>
          <p:cNvSpPr txBox="1"/>
          <p:nvPr/>
        </p:nvSpPr>
        <p:spPr>
          <a:xfrm>
            <a:off x="3395650" y="3620700"/>
            <a:ext cx="2409600" cy="1452600"/>
          </a:xfrm>
          <a:prstGeom prst="rect">
            <a:avLst/>
          </a:prstGeom>
          <a:solidFill>
            <a:srgbClr val="FFFFFF"/>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onsolas"/>
              <a:buNone/>
            </a:pPr>
            <a:r>
              <a:rPr i="0" lang="es-ES" sz="1300" u="none">
                <a:solidFill>
                  <a:schemeClr val="dk1"/>
                </a:solidFill>
                <a:latin typeface="Consolas"/>
                <a:ea typeface="Consolas"/>
                <a:cs typeface="Consolas"/>
                <a:sym typeface="Consolas"/>
              </a:rPr>
              <a:t>Proceso 2:</a:t>
            </a:r>
            <a:endParaRPr sz="13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800"/>
              <a:buFont typeface="Consolas"/>
              <a:buNone/>
            </a:pPr>
            <a:r>
              <a:rPr i="0" lang="es-ES" sz="1300" u="none">
                <a:solidFill>
                  <a:schemeClr val="dk1"/>
                </a:solidFill>
                <a:latin typeface="Consolas"/>
                <a:ea typeface="Consolas"/>
                <a:cs typeface="Consolas"/>
                <a:sym typeface="Consolas"/>
              </a:rPr>
              <a:t>{ inf:=…; sup:= …;</a:t>
            </a:r>
            <a:endParaRPr sz="13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800"/>
              <a:buFont typeface="Tahoma"/>
              <a:buNone/>
            </a:pPr>
            <a:r>
              <a:t/>
            </a:r>
            <a:endParaRPr i="0" sz="800" u="non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800"/>
              <a:buFont typeface="Consolas"/>
              <a:buNone/>
            </a:pPr>
            <a:r>
              <a:rPr i="0" lang="es-ES" sz="1300" u="none">
                <a:solidFill>
                  <a:schemeClr val="dk1"/>
                </a:solidFill>
                <a:latin typeface="Consolas"/>
                <a:ea typeface="Consolas"/>
                <a:cs typeface="Consolas"/>
                <a:sym typeface="Consolas"/>
              </a:rPr>
              <a:t>  for i:= inf to sup do</a:t>
            </a:r>
            <a:endParaRPr sz="13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800"/>
              <a:buFont typeface="Consolas"/>
              <a:buNone/>
            </a:pPr>
            <a:r>
              <a:rPr i="0" lang="es-ES" sz="1300" u="none">
                <a:solidFill>
                  <a:schemeClr val="dk1"/>
                </a:solidFill>
                <a:latin typeface="Consolas"/>
                <a:ea typeface="Consolas"/>
                <a:cs typeface="Consolas"/>
                <a:sym typeface="Consolas"/>
              </a:rPr>
              <a:t>    if v[i] = N then</a:t>
            </a:r>
            <a:endParaRPr sz="13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800"/>
              <a:buFont typeface="Consolas"/>
              <a:buNone/>
            </a:pPr>
            <a:r>
              <a:rPr i="0" lang="es-ES" sz="1300" u="none">
                <a:solidFill>
                  <a:schemeClr val="dk1"/>
                </a:solidFill>
                <a:latin typeface="Consolas"/>
                <a:ea typeface="Consolas"/>
                <a:cs typeface="Consolas"/>
                <a:sym typeface="Consolas"/>
              </a:rPr>
              <a:t>      cont:= cont + 1;</a:t>
            </a:r>
            <a:endParaRPr sz="13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800"/>
              <a:buFont typeface="Consolas"/>
              <a:buNone/>
            </a:pPr>
            <a:r>
              <a:rPr i="0" lang="es-ES" sz="1300" u="none">
                <a:solidFill>
                  <a:schemeClr val="dk1"/>
                </a:solidFill>
                <a:latin typeface="Consolas"/>
                <a:ea typeface="Consolas"/>
                <a:cs typeface="Consolas"/>
                <a:sym typeface="Consolas"/>
              </a:rPr>
              <a:t>}</a:t>
            </a:r>
            <a:endParaRPr sz="1300">
              <a:latin typeface="Consolas"/>
              <a:ea typeface="Consolas"/>
              <a:cs typeface="Consolas"/>
              <a:sym typeface="Consolas"/>
            </a:endParaRPr>
          </a:p>
        </p:txBody>
      </p:sp>
      <p:sp>
        <p:nvSpPr>
          <p:cNvPr id="406" name="Google Shape;406;g74c97a9b08_0_17"/>
          <p:cNvSpPr txBox="1"/>
          <p:nvPr/>
        </p:nvSpPr>
        <p:spPr>
          <a:xfrm>
            <a:off x="6086475" y="3620700"/>
            <a:ext cx="2537700" cy="1452600"/>
          </a:xfrm>
          <a:prstGeom prst="rect">
            <a:avLst/>
          </a:prstGeom>
          <a:solidFill>
            <a:srgbClr val="FFFFFF"/>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onsolas"/>
              <a:buNone/>
            </a:pPr>
            <a:r>
              <a:rPr i="0" lang="es-ES" sz="1300" u="none">
                <a:solidFill>
                  <a:schemeClr val="dk1"/>
                </a:solidFill>
                <a:latin typeface="Consolas"/>
                <a:ea typeface="Consolas"/>
                <a:cs typeface="Consolas"/>
                <a:sym typeface="Consolas"/>
              </a:rPr>
              <a:t>Proceso 3:</a:t>
            </a:r>
            <a:endParaRPr sz="13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800"/>
              <a:buFont typeface="Consolas"/>
              <a:buNone/>
            </a:pPr>
            <a:r>
              <a:rPr i="0" lang="es-ES" sz="1300" u="none">
                <a:solidFill>
                  <a:schemeClr val="dk1"/>
                </a:solidFill>
                <a:latin typeface="Consolas"/>
                <a:ea typeface="Consolas"/>
                <a:cs typeface="Consolas"/>
                <a:sym typeface="Consolas"/>
              </a:rPr>
              <a:t>{ inf:=…; sup:= …;</a:t>
            </a:r>
            <a:endParaRPr sz="13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800"/>
              <a:buFont typeface="Tahoma"/>
              <a:buNone/>
            </a:pPr>
            <a:r>
              <a:t/>
            </a:r>
            <a:endParaRPr i="0" sz="800" u="non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800"/>
              <a:buFont typeface="Consolas"/>
              <a:buNone/>
            </a:pPr>
            <a:r>
              <a:rPr i="0" lang="es-ES" sz="1300" u="none">
                <a:solidFill>
                  <a:schemeClr val="dk1"/>
                </a:solidFill>
                <a:latin typeface="Consolas"/>
                <a:ea typeface="Consolas"/>
                <a:cs typeface="Consolas"/>
                <a:sym typeface="Consolas"/>
              </a:rPr>
              <a:t>   for i:= inf to sup do</a:t>
            </a:r>
            <a:endParaRPr sz="13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800"/>
              <a:buFont typeface="Consolas"/>
              <a:buNone/>
            </a:pPr>
            <a:r>
              <a:rPr i="0" lang="es-ES" sz="1300" u="none">
                <a:solidFill>
                  <a:schemeClr val="dk1"/>
                </a:solidFill>
                <a:latin typeface="Consolas"/>
                <a:ea typeface="Consolas"/>
                <a:cs typeface="Consolas"/>
                <a:sym typeface="Consolas"/>
              </a:rPr>
              <a:t>     if v[i] = N then</a:t>
            </a:r>
            <a:endParaRPr sz="13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800"/>
              <a:buFont typeface="Consolas"/>
              <a:buNone/>
            </a:pPr>
            <a:r>
              <a:rPr i="0" lang="es-ES" sz="1300" u="none">
                <a:solidFill>
                  <a:schemeClr val="dk1"/>
                </a:solidFill>
                <a:latin typeface="Consolas"/>
                <a:ea typeface="Consolas"/>
                <a:cs typeface="Consolas"/>
                <a:sym typeface="Consolas"/>
              </a:rPr>
              <a:t>       cont:= cont + 1;</a:t>
            </a:r>
            <a:endParaRPr sz="13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800"/>
              <a:buFont typeface="Consolas"/>
              <a:buNone/>
            </a:pPr>
            <a:r>
              <a:rPr i="0" lang="es-ES" sz="1300" u="none">
                <a:solidFill>
                  <a:schemeClr val="dk1"/>
                </a:solidFill>
                <a:latin typeface="Consolas"/>
                <a:ea typeface="Consolas"/>
                <a:cs typeface="Consolas"/>
                <a:sym typeface="Consolas"/>
              </a:rPr>
              <a:t>}</a:t>
            </a:r>
            <a:endParaRPr sz="1300">
              <a:latin typeface="Consolas"/>
              <a:ea typeface="Consolas"/>
              <a:cs typeface="Consolas"/>
              <a:sym typeface="Consolas"/>
            </a:endParaRPr>
          </a:p>
        </p:txBody>
      </p:sp>
      <p:sp>
        <p:nvSpPr>
          <p:cNvPr id="407" name="Google Shape;407;g74c97a9b08_0_17"/>
          <p:cNvSpPr txBox="1"/>
          <p:nvPr/>
        </p:nvSpPr>
        <p:spPr>
          <a:xfrm rot="297705">
            <a:off x="7433604" y="3191115"/>
            <a:ext cx="1585140" cy="311971"/>
          </a:xfrm>
          <a:prstGeom prst="rect">
            <a:avLst/>
          </a:prstGeom>
          <a:noFill/>
          <a:ln>
            <a:noFill/>
          </a:ln>
        </p:spPr>
        <p:txBody>
          <a:bodyPr anchorCtr="0" anchor="t" bIns="45700" lIns="91425" spcFirstLastPara="1" rIns="91425" wrap="square" tIns="45700">
            <a:noAutofit/>
          </a:bodyPr>
          <a:lstStyle/>
          <a:p>
            <a:pPr indent="0" lvl="0" marL="0" marR="0" rtl="0" algn="ctr">
              <a:lnSpc>
                <a:spcPct val="70000"/>
              </a:lnSpc>
              <a:spcBef>
                <a:spcPts val="0"/>
              </a:spcBef>
              <a:spcAft>
                <a:spcPts val="0"/>
              </a:spcAft>
              <a:buClr>
                <a:srgbClr val="D6286A"/>
              </a:buClr>
              <a:buSzPts val="3200"/>
              <a:buFont typeface="Architects Daughter"/>
              <a:buNone/>
            </a:pPr>
            <a:r>
              <a:rPr lang="es-ES" sz="2100">
                <a:solidFill>
                  <a:srgbClr val="D6286A"/>
                </a:solidFill>
                <a:latin typeface="Caveat"/>
                <a:ea typeface="Caveat"/>
                <a:cs typeface="Caveat"/>
                <a:sym typeface="Caveat"/>
              </a:rPr>
              <a:t>¿Es correcto</a:t>
            </a:r>
            <a:r>
              <a:rPr i="0" lang="es-ES" sz="2100" u="none">
                <a:solidFill>
                  <a:srgbClr val="D6286A"/>
                </a:solidFill>
                <a:latin typeface="Caveat"/>
                <a:ea typeface="Caveat"/>
                <a:cs typeface="Caveat"/>
                <a:sym typeface="Caveat"/>
              </a:rPr>
              <a:t>?</a:t>
            </a:r>
            <a:endParaRPr sz="2100">
              <a:latin typeface="Caveat"/>
              <a:ea typeface="Caveat"/>
              <a:cs typeface="Caveat"/>
              <a:sym typeface="Caveat"/>
            </a:endParaRPr>
          </a:p>
        </p:txBody>
      </p:sp>
      <p:sp>
        <p:nvSpPr>
          <p:cNvPr id="408" name="Google Shape;408;g74c97a9b08_0_17"/>
          <p:cNvSpPr/>
          <p:nvPr/>
        </p:nvSpPr>
        <p:spPr>
          <a:xfrm>
            <a:off x="951484" y="3875050"/>
            <a:ext cx="735000" cy="222900"/>
          </a:xfrm>
          <a:prstGeom prst="rect">
            <a:avLst/>
          </a:prstGeom>
          <a:solidFill>
            <a:srgbClr val="F4F60C">
              <a:alpha val="4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g74c97a9b08_0_17"/>
          <p:cNvSpPr/>
          <p:nvPr/>
        </p:nvSpPr>
        <p:spPr>
          <a:xfrm>
            <a:off x="1786050" y="3875050"/>
            <a:ext cx="794400" cy="222900"/>
          </a:xfrm>
          <a:prstGeom prst="rect">
            <a:avLst/>
          </a:prstGeom>
          <a:solidFill>
            <a:srgbClr val="F4F60C">
              <a:alpha val="4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g74c97a9b08_0_17"/>
          <p:cNvSpPr/>
          <p:nvPr/>
        </p:nvSpPr>
        <p:spPr>
          <a:xfrm>
            <a:off x="947850" y="4179850"/>
            <a:ext cx="2076900" cy="222900"/>
          </a:xfrm>
          <a:prstGeom prst="rect">
            <a:avLst/>
          </a:prstGeom>
          <a:solidFill>
            <a:srgbClr val="F4F60C">
              <a:alpha val="4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g74c97a9b08_0_17"/>
          <p:cNvSpPr/>
          <p:nvPr/>
        </p:nvSpPr>
        <p:spPr>
          <a:xfrm>
            <a:off x="1421775" y="4422389"/>
            <a:ext cx="880800" cy="163500"/>
          </a:xfrm>
          <a:prstGeom prst="rect">
            <a:avLst/>
          </a:prstGeom>
          <a:solidFill>
            <a:srgbClr val="F4F60C">
              <a:alpha val="4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74c97a9b08_0_17"/>
          <p:cNvSpPr/>
          <p:nvPr/>
        </p:nvSpPr>
        <p:spPr>
          <a:xfrm>
            <a:off x="1324200" y="4574800"/>
            <a:ext cx="1448400" cy="220800"/>
          </a:xfrm>
          <a:prstGeom prst="rect">
            <a:avLst/>
          </a:prstGeom>
          <a:solidFill>
            <a:srgbClr val="F4F60C">
              <a:alpha val="4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1000"/>
                                        <p:tgtEl>
                                          <p:spTgt spid="4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1000"/>
                                        <p:tgtEl>
                                          <p:spTgt spid="400"/>
                                        </p:tgtEl>
                                      </p:cBhvr>
                                    </p:animEffect>
                                  </p:childTnLst>
                                </p:cTn>
                              </p:par>
                              <p:par>
                                <p:cTn fill="hold" nodeType="with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1000"/>
                                        <p:tgtEl>
                                          <p:spTgt spid="401"/>
                                        </p:tgtEl>
                                      </p:cBhvr>
                                    </p:animEffect>
                                  </p:childTnLst>
                                </p:cTn>
                              </p:par>
                              <p:par>
                                <p:cTn fill="hold" nodeType="with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1000"/>
                                        <p:tgtEl>
                                          <p:spTgt spid="402"/>
                                        </p:tgtEl>
                                      </p:cBhvr>
                                    </p:animEffect>
                                  </p:childTnLst>
                                </p:cTn>
                              </p:par>
                              <p:par>
                                <p:cTn fill="hold" nodeType="with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1000"/>
                                        <p:tgtEl>
                                          <p:spTgt spid="403"/>
                                        </p:tgtEl>
                                      </p:cBhvr>
                                    </p:animEffect>
                                  </p:childTnLst>
                                </p:cTn>
                              </p:par>
                              <p:par>
                                <p:cTn fill="hold" nodeType="with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1000"/>
                                        <p:tgtEl>
                                          <p:spTgt spid="406"/>
                                        </p:tgtEl>
                                      </p:cBhvr>
                                    </p:animEffect>
                                  </p:childTnLst>
                                </p:cTn>
                              </p:par>
                              <p:par>
                                <p:cTn fill="hold" nodeType="with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1000"/>
                                        <p:tgtEl>
                                          <p:spTgt spid="4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
                                        <p:tgtEl>
                                          <p:spTgt spid="408"/>
                                        </p:tgtEl>
                                      </p:cBhvr>
                                    </p:animEffect>
                                  </p:childTnLst>
                                </p:cTn>
                              </p:par>
                              <p:par>
                                <p:cTn fill="hold" nodeType="with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1"/>
                                        <p:tgtEl>
                                          <p:spTgt spid="4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40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40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1000"/>
                                        <p:tgtEl>
                                          <p:spTgt spid="4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41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1"/>
                                        <p:tgtEl>
                                          <p:spTgt spid="4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41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1"/>
                                        <p:tgtEl>
                                          <p:spTgt spid="4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41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07"/>
                                        </p:tgtEl>
                                        <p:attrNameLst>
                                          <p:attrName>style.visibility</p:attrName>
                                        </p:attrNameLst>
                                      </p:cBhvr>
                                      <p:to>
                                        <p:strVal val="visible"/>
                                      </p:to>
                                    </p:set>
                                    <p:anim calcmode="lin" valueType="num">
                                      <p:cBhvr additive="base">
                                        <p:cTn dur="1000"/>
                                        <p:tgtEl>
                                          <p:spTgt spid="407"/>
                                        </p:tgtEl>
                                        <p:attrNameLst>
                                          <p:attrName>ppt_w</p:attrName>
                                        </p:attrNameLst>
                                      </p:cBhvr>
                                      <p:tavLst>
                                        <p:tav fmla="" tm="0">
                                          <p:val>
                                            <p:strVal val="0"/>
                                          </p:val>
                                        </p:tav>
                                        <p:tav fmla="" tm="100000">
                                          <p:val>
                                            <p:strVal val="#ppt_w"/>
                                          </p:val>
                                        </p:tav>
                                      </p:tavLst>
                                    </p:anim>
                                    <p:anim calcmode="lin" valueType="num">
                                      <p:cBhvr additive="base">
                                        <p:cTn dur="1000"/>
                                        <p:tgtEl>
                                          <p:spTgt spid="40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g83bfc57474_0_1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ES"/>
              <a:t>Programación concurrente - </a:t>
            </a:r>
            <a:r>
              <a:rPr lang="es-ES" sz="2400"/>
              <a:t>Problema 2</a:t>
            </a:r>
            <a:endParaRPr/>
          </a:p>
        </p:txBody>
      </p:sp>
      <p:sp>
        <p:nvSpPr>
          <p:cNvPr id="419" name="Google Shape;419;g83bfc57474_0_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ES"/>
              <a:t>‹#›</a:t>
            </a:fld>
            <a:endParaRPr/>
          </a:p>
        </p:txBody>
      </p:sp>
      <p:sp>
        <p:nvSpPr>
          <p:cNvPr id="420" name="Google Shape;420;g83bfc57474_0_19"/>
          <p:cNvSpPr txBox="1"/>
          <p:nvPr>
            <p:ph idx="1" type="body"/>
          </p:nvPr>
        </p:nvSpPr>
        <p:spPr>
          <a:xfrm>
            <a:off x="311700" y="1442722"/>
            <a:ext cx="8316600" cy="525600"/>
          </a:xfrm>
          <a:prstGeom prst="rect">
            <a:avLst/>
          </a:prstGeom>
        </p:spPr>
        <p:txBody>
          <a:bodyPr anchorCtr="0" anchor="ctr" bIns="91425" lIns="91425" spcFirstLastPara="1" rIns="91425" wrap="square" tIns="91425">
            <a:noAutofit/>
          </a:bodyPr>
          <a:lstStyle/>
          <a:p>
            <a:pPr indent="-317500" lvl="0" marL="457200" rtl="0" algn="l">
              <a:lnSpc>
                <a:spcPct val="80000"/>
              </a:lnSpc>
              <a:spcBef>
                <a:spcPts val="0"/>
              </a:spcBef>
              <a:spcAft>
                <a:spcPts val="0"/>
              </a:spcAft>
              <a:buSzPts val="1400"/>
              <a:buFont typeface="Roboto Condensed"/>
              <a:buAutoNum type="arabicParenR" startAt="2"/>
            </a:pPr>
            <a:r>
              <a:rPr lang="es-ES" sz="1400">
                <a:solidFill>
                  <a:schemeClr val="dk1"/>
                </a:solidFill>
                <a:latin typeface="Roboto Condensed"/>
                <a:ea typeface="Roboto Condensed"/>
                <a:cs typeface="Roboto Condensed"/>
                <a:sym typeface="Roboto Condensed"/>
              </a:rPr>
              <a:t>Dado un arreglo V de longitud M y un valor N, se quiere calcular cuántas veces aparece el valor N en el arreglo.</a:t>
            </a:r>
            <a:r>
              <a:rPr lang="es-ES" sz="2400">
                <a:solidFill>
                  <a:schemeClr val="dk1"/>
                </a:solidFill>
                <a:latin typeface="Arial Narrow"/>
                <a:ea typeface="Arial Narrow"/>
                <a:cs typeface="Arial Narrow"/>
                <a:sym typeface="Arial Narrow"/>
              </a:rPr>
              <a:t> </a:t>
            </a:r>
            <a:r>
              <a:rPr lang="es-ES" sz="1400">
                <a:solidFill>
                  <a:schemeClr val="dk1"/>
                </a:solidFill>
                <a:latin typeface="Roboto Condensed"/>
                <a:ea typeface="Roboto Condensed"/>
                <a:cs typeface="Roboto Condensed"/>
                <a:sym typeface="Roboto Condensed"/>
              </a:rPr>
              <a:t>El programa está formado por 3 procesos.</a:t>
            </a:r>
            <a:endParaRPr sz="1400">
              <a:latin typeface="Roboto Condensed"/>
              <a:ea typeface="Roboto Condensed"/>
              <a:cs typeface="Roboto Condensed"/>
              <a:sym typeface="Roboto Condensed"/>
            </a:endParaRPr>
          </a:p>
        </p:txBody>
      </p:sp>
      <p:sp>
        <p:nvSpPr>
          <p:cNvPr id="421" name="Google Shape;421;g83bfc57474_0_19"/>
          <p:cNvSpPr/>
          <p:nvPr/>
        </p:nvSpPr>
        <p:spPr>
          <a:xfrm flipH="1">
            <a:off x="2061725" y="3083775"/>
            <a:ext cx="515750" cy="525592"/>
          </a:xfrm>
          <a:custGeom>
            <a:rect b="b" l="l" r="r" t="t"/>
            <a:pathLst>
              <a:path extrusionOk="0" h="25648" w="20630">
                <a:moveTo>
                  <a:pt x="0" y="0"/>
                </a:moveTo>
                <a:cubicBezTo>
                  <a:pt x="2788" y="1208"/>
                  <a:pt x="13289" y="2973"/>
                  <a:pt x="16727" y="7248"/>
                </a:cubicBezTo>
                <a:cubicBezTo>
                  <a:pt x="20165" y="11523"/>
                  <a:pt x="19980" y="22581"/>
                  <a:pt x="20630" y="25648"/>
                </a:cubicBezTo>
              </a:path>
            </a:pathLst>
          </a:custGeom>
          <a:noFill/>
          <a:ln cap="flat" cmpd="sng" w="9525">
            <a:solidFill>
              <a:srgbClr val="666666"/>
            </a:solidFill>
            <a:prstDash val="dash"/>
            <a:round/>
            <a:headEnd len="med" w="med" type="none"/>
            <a:tailEnd len="med" w="med" type="none"/>
          </a:ln>
        </p:spPr>
      </p:sp>
      <p:sp>
        <p:nvSpPr>
          <p:cNvPr id="422" name="Google Shape;422;g83bfc57474_0_19"/>
          <p:cNvSpPr txBox="1"/>
          <p:nvPr/>
        </p:nvSpPr>
        <p:spPr>
          <a:xfrm>
            <a:off x="736396" y="3544500"/>
            <a:ext cx="2409600" cy="1524000"/>
          </a:xfrm>
          <a:prstGeom prst="rect">
            <a:avLst/>
          </a:prstGeom>
          <a:solidFill>
            <a:srgbClr val="FFFFFF"/>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onsolas"/>
              <a:buNone/>
            </a:pPr>
            <a:r>
              <a:rPr i="0" lang="es-ES" sz="1200" u="none">
                <a:solidFill>
                  <a:schemeClr val="dk1"/>
                </a:solidFill>
                <a:latin typeface="Consolas"/>
                <a:ea typeface="Consolas"/>
                <a:cs typeface="Consolas"/>
                <a:sym typeface="Consolas"/>
              </a:rPr>
              <a:t>Proceso 1:</a:t>
            </a:r>
            <a:endParaRPr sz="12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800"/>
              <a:buFont typeface="Consolas"/>
              <a:buNone/>
            </a:pPr>
            <a:r>
              <a:rPr i="0" lang="es-ES" sz="1200" u="none">
                <a:solidFill>
                  <a:schemeClr val="dk1"/>
                </a:solidFill>
                <a:latin typeface="Consolas"/>
                <a:ea typeface="Consolas"/>
                <a:cs typeface="Consolas"/>
                <a:sym typeface="Consolas"/>
              </a:rPr>
              <a:t>{ inf:=…; sup:= …;</a:t>
            </a:r>
            <a:endParaRPr i="0" sz="1200" u="non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800"/>
              <a:buFont typeface="Consolas"/>
              <a:buNone/>
            </a:pPr>
            <a:r>
              <a:rPr i="0" lang="es-ES" sz="1200" u="none">
                <a:solidFill>
                  <a:schemeClr val="dk1"/>
                </a:solidFill>
                <a:latin typeface="Consolas"/>
                <a:ea typeface="Consolas"/>
                <a:cs typeface="Consolas"/>
                <a:sym typeface="Consolas"/>
              </a:rPr>
              <a:t>  for i:= inf to sup do</a:t>
            </a:r>
            <a:endParaRPr i="0" sz="1200" u="non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800"/>
              <a:buFont typeface="Consolas"/>
              <a:buNone/>
            </a:pPr>
            <a:r>
              <a:rPr lang="es-ES" sz="1200">
                <a:solidFill>
                  <a:schemeClr val="dk1"/>
                </a:solidFill>
                <a:latin typeface="Consolas"/>
                <a:ea typeface="Consolas"/>
                <a:cs typeface="Consolas"/>
                <a:sym typeface="Consolas"/>
              </a:rPr>
              <a:t>    </a:t>
            </a:r>
            <a:r>
              <a:rPr lang="es-ES" sz="1200">
                <a:solidFill>
                  <a:srgbClr val="D6286A"/>
                </a:solidFill>
                <a:latin typeface="Consolas"/>
                <a:ea typeface="Consolas"/>
                <a:cs typeface="Consolas"/>
                <a:sym typeface="Consolas"/>
              </a:rPr>
              <a:t>P(cont)</a:t>
            </a:r>
            <a:endParaRPr sz="12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800"/>
              <a:buFont typeface="Consolas"/>
              <a:buNone/>
            </a:pPr>
            <a:r>
              <a:rPr i="0" lang="es-ES" sz="1200" u="none">
                <a:solidFill>
                  <a:schemeClr val="dk1"/>
                </a:solidFill>
                <a:latin typeface="Consolas"/>
                <a:ea typeface="Consolas"/>
                <a:cs typeface="Consolas"/>
                <a:sym typeface="Consolas"/>
              </a:rPr>
              <a:t>    if v[i] = N then</a:t>
            </a:r>
            <a:endParaRPr sz="12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800"/>
              <a:buFont typeface="Consolas"/>
              <a:buNone/>
            </a:pPr>
            <a:r>
              <a:rPr i="0" lang="es-ES" sz="1200" u="none">
                <a:solidFill>
                  <a:schemeClr val="dk1"/>
                </a:solidFill>
                <a:latin typeface="Consolas"/>
                <a:ea typeface="Consolas"/>
                <a:cs typeface="Consolas"/>
                <a:sym typeface="Consolas"/>
              </a:rPr>
              <a:t>      cont:= cont + 1;</a:t>
            </a:r>
            <a:endParaRPr i="0" sz="1200" u="none">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rPr lang="es-ES" sz="1200">
                <a:solidFill>
                  <a:schemeClr val="dk1"/>
                </a:solidFill>
                <a:latin typeface="Consolas"/>
                <a:ea typeface="Consolas"/>
                <a:cs typeface="Consolas"/>
                <a:sym typeface="Consolas"/>
              </a:rPr>
              <a:t>    </a:t>
            </a:r>
            <a:r>
              <a:rPr lang="es-ES" sz="1200">
                <a:solidFill>
                  <a:srgbClr val="D6286A"/>
                </a:solidFill>
                <a:latin typeface="Consolas"/>
                <a:ea typeface="Consolas"/>
                <a:cs typeface="Consolas"/>
                <a:sym typeface="Consolas"/>
              </a:rPr>
              <a:t>V(cont)</a:t>
            </a:r>
            <a:endParaRPr sz="12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800"/>
              <a:buFont typeface="Consolas"/>
              <a:buNone/>
            </a:pPr>
            <a:r>
              <a:rPr i="0" lang="es-ES" sz="1200" u="none">
                <a:solidFill>
                  <a:schemeClr val="dk1"/>
                </a:solidFill>
                <a:latin typeface="Consolas"/>
                <a:ea typeface="Consolas"/>
                <a:cs typeface="Consolas"/>
                <a:sym typeface="Consolas"/>
              </a:rPr>
              <a:t>}</a:t>
            </a:r>
            <a:endParaRPr sz="1200">
              <a:latin typeface="Consolas"/>
              <a:ea typeface="Consolas"/>
              <a:cs typeface="Consolas"/>
              <a:sym typeface="Consolas"/>
            </a:endParaRPr>
          </a:p>
        </p:txBody>
      </p:sp>
      <p:sp>
        <p:nvSpPr>
          <p:cNvPr id="423" name="Google Shape;423;g83bfc57474_0_19"/>
          <p:cNvSpPr/>
          <p:nvPr/>
        </p:nvSpPr>
        <p:spPr>
          <a:xfrm flipH="1" rot="4819375">
            <a:off x="6438353" y="3095107"/>
            <a:ext cx="515765" cy="525570"/>
          </a:xfrm>
          <a:custGeom>
            <a:rect b="b" l="l" r="r" t="t"/>
            <a:pathLst>
              <a:path extrusionOk="0" h="25648" w="20630">
                <a:moveTo>
                  <a:pt x="0" y="0"/>
                </a:moveTo>
                <a:cubicBezTo>
                  <a:pt x="2788" y="1208"/>
                  <a:pt x="13289" y="2973"/>
                  <a:pt x="16727" y="7248"/>
                </a:cubicBezTo>
                <a:cubicBezTo>
                  <a:pt x="20165" y="11523"/>
                  <a:pt x="19980" y="22581"/>
                  <a:pt x="20630" y="25648"/>
                </a:cubicBezTo>
              </a:path>
            </a:pathLst>
          </a:custGeom>
          <a:noFill/>
          <a:ln cap="flat" cmpd="sng" w="9525">
            <a:solidFill>
              <a:srgbClr val="666666"/>
            </a:solidFill>
            <a:prstDash val="dash"/>
            <a:round/>
            <a:headEnd len="med" w="med" type="none"/>
            <a:tailEnd len="med" w="med" type="none"/>
          </a:ln>
        </p:spPr>
      </p:sp>
      <p:sp>
        <p:nvSpPr>
          <p:cNvPr id="424" name="Google Shape;424;g83bfc57474_0_19"/>
          <p:cNvSpPr/>
          <p:nvPr/>
        </p:nvSpPr>
        <p:spPr>
          <a:xfrm flipH="1">
            <a:off x="4440425" y="3059500"/>
            <a:ext cx="515750" cy="525592"/>
          </a:xfrm>
          <a:custGeom>
            <a:rect b="b" l="l" r="r" t="t"/>
            <a:pathLst>
              <a:path extrusionOk="0" h="25648" w="20630">
                <a:moveTo>
                  <a:pt x="0" y="0"/>
                </a:moveTo>
                <a:cubicBezTo>
                  <a:pt x="2788" y="1208"/>
                  <a:pt x="13289" y="2973"/>
                  <a:pt x="16727" y="7248"/>
                </a:cubicBezTo>
                <a:cubicBezTo>
                  <a:pt x="20165" y="11523"/>
                  <a:pt x="19980" y="22581"/>
                  <a:pt x="20630" y="25648"/>
                </a:cubicBezTo>
              </a:path>
            </a:pathLst>
          </a:custGeom>
          <a:noFill/>
          <a:ln cap="flat" cmpd="sng" w="9525">
            <a:solidFill>
              <a:srgbClr val="666666"/>
            </a:solidFill>
            <a:prstDash val="dash"/>
            <a:round/>
            <a:headEnd len="med" w="med" type="none"/>
            <a:tailEnd len="med" w="med" type="none"/>
          </a:ln>
        </p:spPr>
      </p:sp>
      <p:sp>
        <p:nvSpPr>
          <p:cNvPr id="425" name="Google Shape;425;g83bfc57474_0_19"/>
          <p:cNvSpPr/>
          <p:nvPr/>
        </p:nvSpPr>
        <p:spPr>
          <a:xfrm>
            <a:off x="2587754" y="2901425"/>
            <a:ext cx="3808200" cy="378600"/>
          </a:xfrm>
          <a:prstGeom prst="roundRect">
            <a:avLst>
              <a:gd fmla="val 16667" name="adj"/>
            </a:avLst>
          </a:prstGeom>
          <a:solidFill>
            <a:srgbClr val="4040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Calibri"/>
              <a:buNone/>
            </a:pPr>
            <a:r>
              <a:rPr i="0" lang="es-ES" sz="2200" u="none">
                <a:solidFill>
                  <a:schemeClr val="lt1"/>
                </a:solidFill>
                <a:latin typeface="Economica"/>
                <a:ea typeface="Economica"/>
                <a:cs typeface="Economica"/>
                <a:sym typeface="Economica"/>
              </a:rPr>
              <a:t>Variables compartidas:  </a:t>
            </a:r>
            <a:r>
              <a:rPr i="0" lang="es-ES" sz="2200" u="none">
                <a:solidFill>
                  <a:srgbClr val="FFD966"/>
                </a:solidFill>
                <a:latin typeface="Economica"/>
                <a:ea typeface="Economica"/>
                <a:cs typeface="Economica"/>
                <a:sym typeface="Economica"/>
              </a:rPr>
              <a:t>cont</a:t>
            </a:r>
            <a:r>
              <a:rPr i="0" lang="es-ES" sz="2200" u="none">
                <a:solidFill>
                  <a:schemeClr val="dk1"/>
                </a:solidFill>
                <a:latin typeface="Economica"/>
                <a:ea typeface="Economica"/>
                <a:cs typeface="Economica"/>
                <a:sym typeface="Economica"/>
              </a:rPr>
              <a:t> </a:t>
            </a:r>
            <a:r>
              <a:rPr i="0" lang="es-ES" sz="2200" u="none">
                <a:solidFill>
                  <a:schemeClr val="lt1"/>
                </a:solidFill>
                <a:latin typeface="Economica"/>
                <a:ea typeface="Economica"/>
                <a:cs typeface="Economica"/>
                <a:sym typeface="Economica"/>
              </a:rPr>
              <a:t>y</a:t>
            </a:r>
            <a:r>
              <a:rPr i="0" lang="es-ES" sz="2200" u="none">
                <a:solidFill>
                  <a:srgbClr val="FFFF00"/>
                </a:solidFill>
                <a:latin typeface="Economica"/>
                <a:ea typeface="Economica"/>
                <a:cs typeface="Economica"/>
                <a:sym typeface="Economica"/>
              </a:rPr>
              <a:t> </a:t>
            </a:r>
            <a:r>
              <a:rPr i="0" lang="es-ES" sz="2200" u="none">
                <a:solidFill>
                  <a:srgbClr val="FFD966"/>
                </a:solidFill>
                <a:latin typeface="Economica"/>
                <a:ea typeface="Economica"/>
                <a:cs typeface="Economica"/>
                <a:sym typeface="Economica"/>
              </a:rPr>
              <a:t>V</a:t>
            </a:r>
            <a:endParaRPr sz="2200">
              <a:solidFill>
                <a:srgbClr val="FFD966"/>
              </a:solidFill>
              <a:latin typeface="Economica"/>
              <a:ea typeface="Economica"/>
              <a:cs typeface="Economica"/>
              <a:sym typeface="Economica"/>
            </a:endParaRPr>
          </a:p>
        </p:txBody>
      </p:sp>
      <p:sp>
        <p:nvSpPr>
          <p:cNvPr id="426" name="Google Shape;426;g83bfc57474_0_19"/>
          <p:cNvSpPr txBox="1"/>
          <p:nvPr/>
        </p:nvSpPr>
        <p:spPr>
          <a:xfrm>
            <a:off x="3395652" y="3544500"/>
            <a:ext cx="2409600" cy="1524000"/>
          </a:xfrm>
          <a:prstGeom prst="rect">
            <a:avLst/>
          </a:prstGeom>
          <a:solidFill>
            <a:srgbClr val="FFFFFF"/>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800"/>
              <a:buFont typeface="Consolas"/>
              <a:buNone/>
            </a:pPr>
            <a:r>
              <a:rPr lang="es-ES" sz="1200">
                <a:solidFill>
                  <a:schemeClr val="dk1"/>
                </a:solidFill>
                <a:latin typeface="Consolas"/>
                <a:ea typeface="Consolas"/>
                <a:cs typeface="Consolas"/>
                <a:sym typeface="Consolas"/>
              </a:rPr>
              <a:t>Proceso 2:</a:t>
            </a:r>
            <a:endParaRPr sz="1200">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rPr lang="es-ES" sz="1200">
                <a:solidFill>
                  <a:schemeClr val="dk1"/>
                </a:solidFill>
                <a:latin typeface="Consolas"/>
                <a:ea typeface="Consolas"/>
                <a:cs typeface="Consolas"/>
                <a:sym typeface="Consolas"/>
              </a:rPr>
              <a:t>{ inf:=…; sup:= …;</a:t>
            </a:r>
            <a:endParaRPr sz="12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rPr lang="es-ES" sz="1200">
                <a:solidFill>
                  <a:schemeClr val="dk1"/>
                </a:solidFill>
                <a:latin typeface="Consolas"/>
                <a:ea typeface="Consolas"/>
                <a:cs typeface="Consolas"/>
                <a:sym typeface="Consolas"/>
              </a:rPr>
              <a:t>  for i:= inf to sup do</a:t>
            </a:r>
            <a:endParaRPr sz="12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rPr lang="es-ES" sz="1200">
                <a:solidFill>
                  <a:schemeClr val="dk1"/>
                </a:solidFill>
                <a:latin typeface="Consolas"/>
                <a:ea typeface="Consolas"/>
                <a:cs typeface="Consolas"/>
                <a:sym typeface="Consolas"/>
              </a:rPr>
              <a:t>    </a:t>
            </a:r>
            <a:r>
              <a:rPr lang="es-ES" sz="1200">
                <a:solidFill>
                  <a:srgbClr val="D6286A"/>
                </a:solidFill>
                <a:latin typeface="Consolas"/>
                <a:ea typeface="Consolas"/>
                <a:cs typeface="Consolas"/>
                <a:sym typeface="Consolas"/>
              </a:rPr>
              <a:t>P(cont)</a:t>
            </a:r>
            <a:endParaRPr sz="12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rPr lang="es-ES" sz="1200">
                <a:solidFill>
                  <a:schemeClr val="dk1"/>
                </a:solidFill>
                <a:latin typeface="Consolas"/>
                <a:ea typeface="Consolas"/>
                <a:cs typeface="Consolas"/>
                <a:sym typeface="Consolas"/>
              </a:rPr>
              <a:t>    if v[i] = N then</a:t>
            </a:r>
            <a:endParaRPr sz="1200">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rPr lang="es-ES" sz="1200">
                <a:solidFill>
                  <a:schemeClr val="dk1"/>
                </a:solidFill>
                <a:latin typeface="Consolas"/>
                <a:ea typeface="Consolas"/>
                <a:cs typeface="Consolas"/>
                <a:sym typeface="Consolas"/>
              </a:rPr>
              <a:t>      cont:= cont + 1;</a:t>
            </a:r>
            <a:endParaRPr sz="12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rPr lang="es-ES" sz="1200">
                <a:solidFill>
                  <a:schemeClr val="dk1"/>
                </a:solidFill>
                <a:latin typeface="Consolas"/>
                <a:ea typeface="Consolas"/>
                <a:cs typeface="Consolas"/>
                <a:sym typeface="Consolas"/>
              </a:rPr>
              <a:t>    </a:t>
            </a:r>
            <a:r>
              <a:rPr lang="es-ES" sz="1200">
                <a:solidFill>
                  <a:srgbClr val="D6286A"/>
                </a:solidFill>
                <a:latin typeface="Consolas"/>
                <a:ea typeface="Consolas"/>
                <a:cs typeface="Consolas"/>
                <a:sym typeface="Consolas"/>
              </a:rPr>
              <a:t>V(cont)</a:t>
            </a:r>
            <a:endParaRPr sz="12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rPr lang="es-ES" sz="1200">
                <a:solidFill>
                  <a:schemeClr val="dk1"/>
                </a:solidFill>
                <a:latin typeface="Consolas"/>
                <a:ea typeface="Consolas"/>
                <a:cs typeface="Consolas"/>
                <a:sym typeface="Consolas"/>
              </a:rPr>
              <a:t>}</a:t>
            </a:r>
            <a:endParaRPr sz="1300">
              <a:solidFill>
                <a:schemeClr val="dk1"/>
              </a:solidFill>
              <a:latin typeface="Consolas"/>
              <a:ea typeface="Consolas"/>
              <a:cs typeface="Consolas"/>
              <a:sym typeface="Consolas"/>
            </a:endParaRPr>
          </a:p>
        </p:txBody>
      </p:sp>
      <p:sp>
        <p:nvSpPr>
          <p:cNvPr id="427" name="Google Shape;427;g83bfc57474_0_19"/>
          <p:cNvSpPr txBox="1"/>
          <p:nvPr/>
        </p:nvSpPr>
        <p:spPr>
          <a:xfrm>
            <a:off x="6086475" y="3544500"/>
            <a:ext cx="2537700" cy="1524000"/>
          </a:xfrm>
          <a:prstGeom prst="rect">
            <a:avLst/>
          </a:prstGeom>
          <a:solidFill>
            <a:srgbClr val="FFFFFF"/>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800"/>
              <a:buFont typeface="Consolas"/>
              <a:buNone/>
            </a:pPr>
            <a:r>
              <a:rPr lang="es-ES" sz="1200">
                <a:solidFill>
                  <a:schemeClr val="dk1"/>
                </a:solidFill>
                <a:latin typeface="Consolas"/>
                <a:ea typeface="Consolas"/>
                <a:cs typeface="Consolas"/>
                <a:sym typeface="Consolas"/>
              </a:rPr>
              <a:t>Proceso 3:</a:t>
            </a:r>
            <a:endParaRPr sz="1200">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rPr lang="es-ES" sz="1200">
                <a:solidFill>
                  <a:schemeClr val="dk1"/>
                </a:solidFill>
                <a:latin typeface="Consolas"/>
                <a:ea typeface="Consolas"/>
                <a:cs typeface="Consolas"/>
                <a:sym typeface="Consolas"/>
              </a:rPr>
              <a:t>{ inf:=…; sup:= …;</a:t>
            </a:r>
            <a:endParaRPr sz="12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rPr lang="es-ES" sz="1200">
                <a:solidFill>
                  <a:schemeClr val="dk1"/>
                </a:solidFill>
                <a:latin typeface="Consolas"/>
                <a:ea typeface="Consolas"/>
                <a:cs typeface="Consolas"/>
                <a:sym typeface="Consolas"/>
              </a:rPr>
              <a:t>  for i:= inf to sup do</a:t>
            </a:r>
            <a:endParaRPr sz="12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rPr lang="es-ES" sz="1200">
                <a:solidFill>
                  <a:schemeClr val="dk1"/>
                </a:solidFill>
                <a:latin typeface="Consolas"/>
                <a:ea typeface="Consolas"/>
                <a:cs typeface="Consolas"/>
                <a:sym typeface="Consolas"/>
              </a:rPr>
              <a:t>    </a:t>
            </a:r>
            <a:r>
              <a:rPr lang="es-ES" sz="1200">
                <a:solidFill>
                  <a:srgbClr val="D6286A"/>
                </a:solidFill>
                <a:latin typeface="Consolas"/>
                <a:ea typeface="Consolas"/>
                <a:cs typeface="Consolas"/>
                <a:sym typeface="Consolas"/>
              </a:rPr>
              <a:t>P(cont)</a:t>
            </a:r>
            <a:endParaRPr sz="12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rPr lang="es-ES" sz="1200">
                <a:solidFill>
                  <a:schemeClr val="dk1"/>
                </a:solidFill>
                <a:latin typeface="Consolas"/>
                <a:ea typeface="Consolas"/>
                <a:cs typeface="Consolas"/>
                <a:sym typeface="Consolas"/>
              </a:rPr>
              <a:t>    if v[i] = N then</a:t>
            </a:r>
            <a:endParaRPr sz="1200">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rPr lang="es-ES" sz="1200">
                <a:solidFill>
                  <a:schemeClr val="dk1"/>
                </a:solidFill>
                <a:latin typeface="Consolas"/>
                <a:ea typeface="Consolas"/>
                <a:cs typeface="Consolas"/>
                <a:sym typeface="Consolas"/>
              </a:rPr>
              <a:t>      cont:= cont + 1;</a:t>
            </a:r>
            <a:endParaRPr sz="12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rPr lang="es-ES" sz="1200">
                <a:solidFill>
                  <a:schemeClr val="dk1"/>
                </a:solidFill>
                <a:latin typeface="Consolas"/>
                <a:ea typeface="Consolas"/>
                <a:cs typeface="Consolas"/>
                <a:sym typeface="Consolas"/>
              </a:rPr>
              <a:t>    </a:t>
            </a:r>
            <a:r>
              <a:rPr lang="es-ES" sz="1200">
                <a:solidFill>
                  <a:srgbClr val="D6286A"/>
                </a:solidFill>
                <a:latin typeface="Consolas"/>
                <a:ea typeface="Consolas"/>
                <a:cs typeface="Consolas"/>
                <a:sym typeface="Consolas"/>
              </a:rPr>
              <a:t>V(cont)</a:t>
            </a:r>
            <a:endParaRPr sz="12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rPr lang="es-ES" sz="1200">
                <a:solidFill>
                  <a:schemeClr val="dk1"/>
                </a:solidFill>
                <a:latin typeface="Consolas"/>
                <a:ea typeface="Consolas"/>
                <a:cs typeface="Consolas"/>
                <a:sym typeface="Consolas"/>
              </a:rPr>
              <a:t>}</a:t>
            </a:r>
            <a:endParaRPr sz="1300">
              <a:solidFill>
                <a:schemeClr val="dk1"/>
              </a:solidFill>
              <a:latin typeface="Consolas"/>
              <a:ea typeface="Consolas"/>
              <a:cs typeface="Consolas"/>
              <a:sym typeface="Consolas"/>
            </a:endParaRPr>
          </a:p>
        </p:txBody>
      </p:sp>
      <p:sp>
        <p:nvSpPr>
          <p:cNvPr id="428" name="Google Shape;428;g83bfc57474_0_19"/>
          <p:cNvSpPr txBox="1"/>
          <p:nvPr/>
        </p:nvSpPr>
        <p:spPr>
          <a:xfrm rot="297647">
            <a:off x="6941608" y="3133256"/>
            <a:ext cx="2078084" cy="311971"/>
          </a:xfrm>
          <a:prstGeom prst="rect">
            <a:avLst/>
          </a:prstGeom>
          <a:noFill/>
          <a:ln>
            <a:noFill/>
          </a:ln>
        </p:spPr>
        <p:txBody>
          <a:bodyPr anchorCtr="0" anchor="t" bIns="45700" lIns="91425" spcFirstLastPara="1" rIns="91425" wrap="square" tIns="45700">
            <a:noAutofit/>
          </a:bodyPr>
          <a:lstStyle/>
          <a:p>
            <a:pPr indent="0" lvl="0" marL="0" marR="0" rtl="0" algn="ctr">
              <a:lnSpc>
                <a:spcPct val="70000"/>
              </a:lnSpc>
              <a:spcBef>
                <a:spcPts val="0"/>
              </a:spcBef>
              <a:spcAft>
                <a:spcPts val="0"/>
              </a:spcAft>
              <a:buClr>
                <a:srgbClr val="D6286A"/>
              </a:buClr>
              <a:buSzPts val="3200"/>
              <a:buFont typeface="Architects Daughter"/>
              <a:buNone/>
            </a:pPr>
            <a:r>
              <a:rPr lang="es-ES" sz="2100">
                <a:solidFill>
                  <a:srgbClr val="D6286A"/>
                </a:solidFill>
                <a:latin typeface="Caveat"/>
                <a:ea typeface="Caveat"/>
                <a:cs typeface="Caveat"/>
                <a:sym typeface="Caveat"/>
              </a:rPr>
              <a:t>¿Se puede mejorar</a:t>
            </a:r>
            <a:r>
              <a:rPr i="0" lang="es-ES" sz="2100" u="none">
                <a:solidFill>
                  <a:srgbClr val="D6286A"/>
                </a:solidFill>
                <a:latin typeface="Caveat"/>
                <a:ea typeface="Caveat"/>
                <a:cs typeface="Caveat"/>
                <a:sym typeface="Caveat"/>
              </a:rPr>
              <a:t>?</a:t>
            </a:r>
            <a:endParaRPr sz="2100">
              <a:latin typeface="Caveat"/>
              <a:ea typeface="Caveat"/>
              <a:cs typeface="Caveat"/>
              <a:sym typeface="Caveat"/>
            </a:endParaRPr>
          </a:p>
        </p:txBody>
      </p:sp>
      <p:sp>
        <p:nvSpPr>
          <p:cNvPr id="429" name="Google Shape;429;g83bfc57474_0_19"/>
          <p:cNvSpPr txBox="1"/>
          <p:nvPr/>
        </p:nvSpPr>
        <p:spPr>
          <a:xfrm rot="297705">
            <a:off x="7205004" y="2810115"/>
            <a:ext cx="1585140" cy="311971"/>
          </a:xfrm>
          <a:prstGeom prst="rect">
            <a:avLst/>
          </a:prstGeom>
          <a:noFill/>
          <a:ln>
            <a:noFill/>
          </a:ln>
        </p:spPr>
        <p:txBody>
          <a:bodyPr anchorCtr="0" anchor="t" bIns="45700" lIns="91425" spcFirstLastPara="1" rIns="91425" wrap="square" tIns="45700">
            <a:noAutofit/>
          </a:bodyPr>
          <a:lstStyle/>
          <a:p>
            <a:pPr indent="0" lvl="0" marL="0" marR="0" rtl="0" algn="ctr">
              <a:lnSpc>
                <a:spcPct val="70000"/>
              </a:lnSpc>
              <a:spcBef>
                <a:spcPts val="0"/>
              </a:spcBef>
              <a:spcAft>
                <a:spcPts val="0"/>
              </a:spcAft>
              <a:buClr>
                <a:srgbClr val="D6286A"/>
              </a:buClr>
              <a:buSzPts val="3200"/>
              <a:buFont typeface="Architects Daughter"/>
              <a:buNone/>
            </a:pPr>
            <a:r>
              <a:rPr lang="es-ES" sz="2100">
                <a:solidFill>
                  <a:srgbClr val="D6286A"/>
                </a:solidFill>
                <a:latin typeface="Caveat"/>
                <a:ea typeface="Caveat"/>
                <a:cs typeface="Caveat"/>
                <a:sym typeface="Caveat"/>
              </a:rPr>
              <a:t>¿Es correcto</a:t>
            </a:r>
            <a:r>
              <a:rPr i="0" lang="es-ES" sz="2100" u="none">
                <a:solidFill>
                  <a:srgbClr val="D6286A"/>
                </a:solidFill>
                <a:latin typeface="Caveat"/>
                <a:ea typeface="Caveat"/>
                <a:cs typeface="Caveat"/>
                <a:sym typeface="Caveat"/>
              </a:rPr>
              <a:t>?</a:t>
            </a:r>
            <a:endParaRPr sz="2100">
              <a:latin typeface="Caveat"/>
              <a:ea typeface="Caveat"/>
              <a:cs typeface="Caveat"/>
              <a:sym typeface="Caveat"/>
            </a:endParaRPr>
          </a:p>
        </p:txBody>
      </p:sp>
      <p:graphicFrame>
        <p:nvGraphicFramePr>
          <p:cNvPr id="430" name="Google Shape;430;g83bfc57474_0_19"/>
          <p:cNvGraphicFramePr/>
          <p:nvPr/>
        </p:nvGraphicFramePr>
        <p:xfrm>
          <a:off x="1718378" y="2122454"/>
          <a:ext cx="3000000" cy="3000000"/>
        </p:xfrm>
        <a:graphic>
          <a:graphicData uri="http://schemas.openxmlformats.org/drawingml/2006/table">
            <a:tbl>
              <a:tblPr>
                <a:noFill/>
                <a:tableStyleId>{42747407-3FE7-4D5A-8809-206A67605857}</a:tableStyleId>
              </a:tblPr>
              <a:tblGrid>
                <a:gridCol w="570025"/>
                <a:gridCol w="570025"/>
                <a:gridCol w="570025"/>
                <a:gridCol w="570025"/>
                <a:gridCol w="570025"/>
                <a:gridCol w="570025"/>
                <a:gridCol w="570025"/>
                <a:gridCol w="570025"/>
                <a:gridCol w="570025"/>
                <a:gridCol w="382900"/>
              </a:tblGrid>
              <a:tr h="209550">
                <a:tc>
                  <a:txBody>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txBody>
                  <a:tcPr marT="34200" marB="342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588894"/>
                    </a:solidFill>
                  </a:tcPr>
                </a:tc>
                <a:tc>
                  <a:txBody>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txBody>
                  <a:tcPr marT="34200" marB="342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588894"/>
                    </a:solidFill>
                  </a:tcPr>
                </a:tc>
                <a:tc>
                  <a:txBody>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txBody>
                  <a:tcPr marT="34200" marB="342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588894"/>
                    </a:solidFill>
                  </a:tcPr>
                </a:tc>
                <a:tc>
                  <a:txBody>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txBody>
                  <a:tcPr marT="34200" marB="342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D6286A"/>
                    </a:solidFill>
                  </a:tcPr>
                </a:tc>
                <a:tc>
                  <a:txBody>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txBody>
                  <a:tcPr marT="34200" marB="342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D6286A"/>
                    </a:solidFill>
                  </a:tcPr>
                </a:tc>
                <a:tc>
                  <a:txBody>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txBody>
                  <a:tcPr marT="34200" marB="342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D6286A"/>
                    </a:solidFill>
                  </a:tcPr>
                </a:tc>
                <a:tc>
                  <a:txBody>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txBody>
                  <a:tcPr marT="34200" marB="342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D6286A"/>
                    </a:solidFill>
                  </a:tcPr>
                </a:tc>
                <a:tc>
                  <a:txBody>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txBody>
                  <a:tcPr marT="34200" marB="342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1A4A5D"/>
                    </a:solidFill>
                  </a:tcPr>
                </a:tc>
                <a:tc>
                  <a:txBody>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txBody>
                  <a:tcPr marT="34200" marB="342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1A4A5D"/>
                    </a:solidFill>
                  </a:tcPr>
                </a:tc>
                <a:tc>
                  <a:txBody>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txBody>
                  <a:tcPr marT="34200" marB="342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1A4A5D"/>
                    </a:solidFill>
                  </a:tcPr>
                </a:tc>
              </a:tr>
            </a:tbl>
          </a:graphicData>
        </a:graphic>
      </p:graphicFrame>
      <p:sp>
        <p:nvSpPr>
          <p:cNvPr id="431" name="Google Shape;431;g83bfc57474_0_19"/>
          <p:cNvSpPr txBox="1"/>
          <p:nvPr/>
        </p:nvSpPr>
        <p:spPr>
          <a:xfrm>
            <a:off x="1459221" y="2071261"/>
            <a:ext cx="399900" cy="39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Tahoma"/>
              <a:buNone/>
            </a:pPr>
            <a:r>
              <a:rPr i="0" lang="es-ES" u="none">
                <a:solidFill>
                  <a:srgbClr val="404040"/>
                </a:solidFill>
                <a:latin typeface="Roboto Condensed"/>
                <a:ea typeface="Roboto Condensed"/>
                <a:cs typeface="Roboto Condensed"/>
                <a:sym typeface="Roboto Condensed"/>
              </a:rPr>
              <a:t>V</a:t>
            </a:r>
            <a:endParaRPr>
              <a:solidFill>
                <a:srgbClr val="404040"/>
              </a:solidFill>
              <a:latin typeface="Roboto Condensed"/>
              <a:ea typeface="Roboto Condensed"/>
              <a:cs typeface="Roboto Condensed"/>
              <a:sym typeface="Roboto Condensed"/>
            </a:endParaRPr>
          </a:p>
        </p:txBody>
      </p:sp>
      <p:sp>
        <p:nvSpPr>
          <p:cNvPr id="432" name="Google Shape;432;g83bfc57474_0_19"/>
          <p:cNvSpPr txBox="1"/>
          <p:nvPr/>
        </p:nvSpPr>
        <p:spPr>
          <a:xfrm>
            <a:off x="7448250" y="2292734"/>
            <a:ext cx="735000" cy="346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rPr i="0" lang="es-ES" sz="1500" u="none">
                <a:solidFill>
                  <a:srgbClr val="404040"/>
                </a:solidFill>
                <a:latin typeface="Roboto Condensed"/>
                <a:ea typeface="Roboto Condensed"/>
                <a:cs typeface="Roboto Condensed"/>
                <a:sym typeface="Roboto Condensed"/>
              </a:rPr>
              <a:t>cont</a:t>
            </a:r>
            <a:endParaRPr sz="1500">
              <a:solidFill>
                <a:srgbClr val="404040"/>
              </a:solidFill>
              <a:latin typeface="Roboto Condensed"/>
              <a:ea typeface="Roboto Condensed"/>
              <a:cs typeface="Roboto Condensed"/>
              <a:sym typeface="Roboto Condensed"/>
            </a:endParaRPr>
          </a:p>
        </p:txBody>
      </p:sp>
      <p:sp>
        <p:nvSpPr>
          <p:cNvPr id="433" name="Google Shape;433;g83bfc57474_0_19"/>
          <p:cNvSpPr txBox="1"/>
          <p:nvPr/>
        </p:nvSpPr>
        <p:spPr>
          <a:xfrm>
            <a:off x="7448241" y="2114925"/>
            <a:ext cx="515700" cy="220800"/>
          </a:xfrm>
          <a:prstGeom prst="rect">
            <a:avLst/>
          </a:prstGeom>
          <a:noFill/>
          <a:ln cap="flat" cmpd="sng" w="12700">
            <a:solidFill>
              <a:srgbClr val="A6A6A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1800" u="none">
              <a:solidFill>
                <a:srgbClr val="404040"/>
              </a:solidFill>
              <a:latin typeface="Roboto Condensed"/>
              <a:ea typeface="Roboto Condensed"/>
              <a:cs typeface="Roboto Condensed"/>
              <a:sym typeface="Roboto Condensed"/>
            </a:endParaRPr>
          </a:p>
        </p:txBody>
      </p:sp>
      <p:sp>
        <p:nvSpPr>
          <p:cNvPr id="434" name="Google Shape;434;g83bfc57474_0_19"/>
          <p:cNvSpPr txBox="1"/>
          <p:nvPr/>
        </p:nvSpPr>
        <p:spPr>
          <a:xfrm>
            <a:off x="1870359" y="2288219"/>
            <a:ext cx="1198500" cy="3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i="0" lang="es-ES" sz="1500" u="none">
                <a:solidFill>
                  <a:srgbClr val="7F7F7F"/>
                </a:solidFill>
                <a:latin typeface="Economica"/>
                <a:ea typeface="Economica"/>
                <a:cs typeface="Economica"/>
                <a:sym typeface="Economica"/>
              </a:rPr>
              <a:t>Proceso 1</a:t>
            </a:r>
            <a:endParaRPr sz="1500">
              <a:solidFill>
                <a:srgbClr val="7F7F7F"/>
              </a:solidFill>
              <a:latin typeface="Economica"/>
              <a:ea typeface="Economica"/>
              <a:cs typeface="Economica"/>
              <a:sym typeface="Economica"/>
            </a:endParaRPr>
          </a:p>
        </p:txBody>
      </p:sp>
      <p:sp>
        <p:nvSpPr>
          <p:cNvPr id="435" name="Google Shape;435;g83bfc57474_0_19"/>
          <p:cNvSpPr txBox="1"/>
          <p:nvPr/>
        </p:nvSpPr>
        <p:spPr>
          <a:xfrm>
            <a:off x="3954746" y="2288219"/>
            <a:ext cx="1197000" cy="3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i="0" lang="es-ES" sz="1500" u="none">
                <a:solidFill>
                  <a:srgbClr val="7F7F7F"/>
                </a:solidFill>
                <a:latin typeface="Economica"/>
                <a:ea typeface="Economica"/>
                <a:cs typeface="Economica"/>
                <a:sym typeface="Economica"/>
              </a:rPr>
              <a:t>Proceso 2</a:t>
            </a:r>
            <a:endParaRPr sz="1500">
              <a:solidFill>
                <a:srgbClr val="7F7F7F"/>
              </a:solidFill>
              <a:latin typeface="Economica"/>
              <a:ea typeface="Economica"/>
              <a:cs typeface="Economica"/>
              <a:sym typeface="Economica"/>
            </a:endParaRPr>
          </a:p>
        </p:txBody>
      </p:sp>
      <p:sp>
        <p:nvSpPr>
          <p:cNvPr id="436" name="Google Shape;436;g83bfc57474_0_19"/>
          <p:cNvSpPr txBox="1"/>
          <p:nvPr/>
        </p:nvSpPr>
        <p:spPr>
          <a:xfrm>
            <a:off x="6140734" y="2288219"/>
            <a:ext cx="1198500" cy="3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i="0" lang="es-ES" sz="1500" u="none">
                <a:solidFill>
                  <a:srgbClr val="7F7F7F"/>
                </a:solidFill>
                <a:latin typeface="Economica"/>
                <a:ea typeface="Economica"/>
                <a:cs typeface="Economica"/>
                <a:sym typeface="Economica"/>
              </a:rPr>
              <a:t>Proceso 3</a:t>
            </a:r>
            <a:endParaRPr sz="1500">
              <a:solidFill>
                <a:srgbClr val="7F7F7F"/>
              </a:solidFill>
              <a:latin typeface="Economica"/>
              <a:ea typeface="Economica"/>
              <a:cs typeface="Economica"/>
              <a:sym typeface="Economica"/>
            </a:endParaRPr>
          </a:p>
        </p:txBody>
      </p:sp>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1000"/>
                                        <p:tgtEl>
                                          <p:spTgt spid="4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1000"/>
                                        <p:tgtEl>
                                          <p:spTgt spid="4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g83bfc57474_0_4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ES"/>
              <a:t>Programación concurrente - </a:t>
            </a:r>
            <a:r>
              <a:rPr lang="es-ES" sz="2400"/>
              <a:t>Problema 2</a:t>
            </a:r>
            <a:endParaRPr/>
          </a:p>
        </p:txBody>
      </p:sp>
      <p:sp>
        <p:nvSpPr>
          <p:cNvPr id="443" name="Google Shape;443;g83bfc57474_0_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ES"/>
              <a:t>‹#›</a:t>
            </a:fld>
            <a:endParaRPr/>
          </a:p>
        </p:txBody>
      </p:sp>
      <p:sp>
        <p:nvSpPr>
          <p:cNvPr id="444" name="Google Shape;444;g83bfc57474_0_42"/>
          <p:cNvSpPr txBox="1"/>
          <p:nvPr>
            <p:ph idx="1" type="body"/>
          </p:nvPr>
        </p:nvSpPr>
        <p:spPr>
          <a:xfrm>
            <a:off x="311700" y="1442722"/>
            <a:ext cx="8316600" cy="525600"/>
          </a:xfrm>
          <a:prstGeom prst="rect">
            <a:avLst/>
          </a:prstGeom>
        </p:spPr>
        <p:txBody>
          <a:bodyPr anchorCtr="0" anchor="ctr" bIns="91425" lIns="91425" spcFirstLastPara="1" rIns="91425" wrap="square" tIns="91425">
            <a:noAutofit/>
          </a:bodyPr>
          <a:lstStyle/>
          <a:p>
            <a:pPr indent="-317500" lvl="0" marL="457200" rtl="0" algn="l">
              <a:lnSpc>
                <a:spcPct val="80000"/>
              </a:lnSpc>
              <a:spcBef>
                <a:spcPts val="0"/>
              </a:spcBef>
              <a:spcAft>
                <a:spcPts val="0"/>
              </a:spcAft>
              <a:buSzPts val="1400"/>
              <a:buFont typeface="Roboto Condensed"/>
              <a:buAutoNum type="arabicParenR" startAt="2"/>
            </a:pPr>
            <a:r>
              <a:rPr lang="es-ES" sz="1400">
                <a:solidFill>
                  <a:schemeClr val="dk1"/>
                </a:solidFill>
                <a:latin typeface="Roboto Condensed"/>
                <a:ea typeface="Roboto Condensed"/>
                <a:cs typeface="Roboto Condensed"/>
                <a:sym typeface="Roboto Condensed"/>
              </a:rPr>
              <a:t>Dado un arreglo V de longitud M y un valor N, se quiere calcular cuántas veces aparece el valor N en el arreglo.</a:t>
            </a:r>
            <a:r>
              <a:rPr lang="es-ES" sz="2400">
                <a:solidFill>
                  <a:schemeClr val="dk1"/>
                </a:solidFill>
                <a:latin typeface="Arial Narrow"/>
                <a:ea typeface="Arial Narrow"/>
                <a:cs typeface="Arial Narrow"/>
                <a:sym typeface="Arial Narrow"/>
              </a:rPr>
              <a:t> </a:t>
            </a:r>
            <a:r>
              <a:rPr lang="es-ES" sz="1400">
                <a:solidFill>
                  <a:schemeClr val="dk1"/>
                </a:solidFill>
                <a:latin typeface="Roboto Condensed"/>
                <a:ea typeface="Roboto Condensed"/>
                <a:cs typeface="Roboto Condensed"/>
                <a:sym typeface="Roboto Condensed"/>
              </a:rPr>
              <a:t>El programa está formado por 3 procesos.</a:t>
            </a:r>
            <a:endParaRPr sz="1400">
              <a:latin typeface="Roboto Condensed"/>
              <a:ea typeface="Roboto Condensed"/>
              <a:cs typeface="Roboto Condensed"/>
              <a:sym typeface="Roboto Condensed"/>
            </a:endParaRPr>
          </a:p>
        </p:txBody>
      </p:sp>
      <p:sp>
        <p:nvSpPr>
          <p:cNvPr id="445" name="Google Shape;445;g83bfc57474_0_42"/>
          <p:cNvSpPr/>
          <p:nvPr/>
        </p:nvSpPr>
        <p:spPr>
          <a:xfrm flipH="1">
            <a:off x="2061725" y="3083775"/>
            <a:ext cx="515750" cy="525592"/>
          </a:xfrm>
          <a:custGeom>
            <a:rect b="b" l="l" r="r" t="t"/>
            <a:pathLst>
              <a:path extrusionOk="0" h="25648" w="20630">
                <a:moveTo>
                  <a:pt x="0" y="0"/>
                </a:moveTo>
                <a:cubicBezTo>
                  <a:pt x="2788" y="1208"/>
                  <a:pt x="13289" y="2973"/>
                  <a:pt x="16727" y="7248"/>
                </a:cubicBezTo>
                <a:cubicBezTo>
                  <a:pt x="20165" y="11523"/>
                  <a:pt x="19980" y="22581"/>
                  <a:pt x="20630" y="25648"/>
                </a:cubicBezTo>
              </a:path>
            </a:pathLst>
          </a:custGeom>
          <a:noFill/>
          <a:ln cap="flat" cmpd="sng" w="9525">
            <a:solidFill>
              <a:srgbClr val="666666"/>
            </a:solidFill>
            <a:prstDash val="dash"/>
            <a:round/>
            <a:headEnd len="med" w="med" type="none"/>
            <a:tailEnd len="med" w="med" type="none"/>
          </a:ln>
        </p:spPr>
      </p:sp>
      <p:sp>
        <p:nvSpPr>
          <p:cNvPr id="446" name="Google Shape;446;g83bfc57474_0_42"/>
          <p:cNvSpPr txBox="1"/>
          <p:nvPr/>
        </p:nvSpPr>
        <p:spPr>
          <a:xfrm>
            <a:off x="736396" y="3544500"/>
            <a:ext cx="2409600" cy="1524000"/>
          </a:xfrm>
          <a:prstGeom prst="rect">
            <a:avLst/>
          </a:prstGeom>
          <a:solidFill>
            <a:srgbClr val="FFFFFF"/>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onsolas"/>
              <a:buNone/>
            </a:pPr>
            <a:r>
              <a:rPr i="0" lang="es-ES" sz="1200" u="none">
                <a:solidFill>
                  <a:schemeClr val="dk1"/>
                </a:solidFill>
                <a:latin typeface="Consolas"/>
                <a:ea typeface="Consolas"/>
                <a:cs typeface="Consolas"/>
                <a:sym typeface="Consolas"/>
              </a:rPr>
              <a:t>Proceso 1:</a:t>
            </a:r>
            <a:endParaRPr sz="12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800"/>
              <a:buFont typeface="Consolas"/>
              <a:buNone/>
            </a:pPr>
            <a:r>
              <a:rPr i="0" lang="es-ES" sz="1200" u="none">
                <a:solidFill>
                  <a:schemeClr val="dk1"/>
                </a:solidFill>
                <a:latin typeface="Consolas"/>
                <a:ea typeface="Consolas"/>
                <a:cs typeface="Consolas"/>
                <a:sym typeface="Consolas"/>
              </a:rPr>
              <a:t>{ inf:=…; sup:= …;</a:t>
            </a:r>
            <a:endParaRPr i="0" sz="1200" u="non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800"/>
              <a:buFont typeface="Consolas"/>
              <a:buNone/>
            </a:pPr>
            <a:r>
              <a:rPr i="0" lang="es-ES" sz="1200" u="none">
                <a:solidFill>
                  <a:schemeClr val="dk1"/>
                </a:solidFill>
                <a:latin typeface="Consolas"/>
                <a:ea typeface="Consolas"/>
                <a:cs typeface="Consolas"/>
                <a:sym typeface="Consolas"/>
              </a:rPr>
              <a:t>  for i:= inf to sup do</a:t>
            </a:r>
            <a:endParaRPr i="0" sz="1200" u="non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800"/>
              <a:buFont typeface="Consolas"/>
              <a:buNone/>
            </a:pPr>
            <a:r>
              <a:rPr lang="es-ES" sz="1200">
                <a:solidFill>
                  <a:schemeClr val="dk1"/>
                </a:solidFill>
                <a:latin typeface="Consolas"/>
                <a:ea typeface="Consolas"/>
                <a:cs typeface="Consolas"/>
                <a:sym typeface="Consolas"/>
              </a:rPr>
              <a:t>    </a:t>
            </a:r>
            <a:r>
              <a:rPr lang="es-ES" sz="1200">
                <a:solidFill>
                  <a:schemeClr val="dk1"/>
                </a:solidFill>
                <a:latin typeface="Consolas"/>
                <a:ea typeface="Consolas"/>
                <a:cs typeface="Consolas"/>
                <a:sym typeface="Consolas"/>
              </a:rPr>
              <a:t>if v[i] = N then</a:t>
            </a:r>
            <a:endParaRPr sz="12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800"/>
              <a:buFont typeface="Consolas"/>
              <a:buNone/>
            </a:pPr>
            <a:r>
              <a:rPr lang="es-ES" sz="1200">
                <a:solidFill>
                  <a:srgbClr val="D6286A"/>
                </a:solidFill>
                <a:latin typeface="Consolas"/>
                <a:ea typeface="Consolas"/>
                <a:cs typeface="Consolas"/>
                <a:sym typeface="Consolas"/>
              </a:rPr>
              <a:t>      </a:t>
            </a:r>
            <a:r>
              <a:rPr lang="es-ES" sz="1200">
                <a:solidFill>
                  <a:srgbClr val="D6286A"/>
                </a:solidFill>
                <a:latin typeface="Consolas"/>
                <a:ea typeface="Consolas"/>
                <a:cs typeface="Consolas"/>
                <a:sym typeface="Consolas"/>
              </a:rPr>
              <a:t>P(cont)</a:t>
            </a:r>
            <a:endParaRPr sz="12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800"/>
              <a:buFont typeface="Consolas"/>
              <a:buNone/>
            </a:pPr>
            <a:r>
              <a:rPr i="0" lang="es-ES" sz="1200" u="none">
                <a:solidFill>
                  <a:schemeClr val="dk1"/>
                </a:solidFill>
                <a:latin typeface="Consolas"/>
                <a:ea typeface="Consolas"/>
                <a:cs typeface="Consolas"/>
                <a:sym typeface="Consolas"/>
              </a:rPr>
              <a:t>  </a:t>
            </a:r>
            <a:r>
              <a:rPr i="0" lang="es-ES" sz="1200" u="none">
                <a:solidFill>
                  <a:schemeClr val="dk1"/>
                </a:solidFill>
                <a:latin typeface="Consolas"/>
                <a:ea typeface="Consolas"/>
                <a:cs typeface="Consolas"/>
                <a:sym typeface="Consolas"/>
              </a:rPr>
              <a:t>    </a:t>
            </a:r>
            <a:r>
              <a:rPr i="0" lang="es-ES" sz="1200" u="none">
                <a:solidFill>
                  <a:schemeClr val="dk1"/>
                </a:solidFill>
                <a:latin typeface="Consolas"/>
                <a:ea typeface="Consolas"/>
                <a:cs typeface="Consolas"/>
                <a:sym typeface="Consolas"/>
              </a:rPr>
              <a:t>cont:= cont + 1;</a:t>
            </a:r>
            <a:endParaRPr i="0" sz="1200" u="none">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rPr lang="es-ES" sz="1200">
                <a:solidFill>
                  <a:schemeClr val="dk1"/>
                </a:solidFill>
                <a:latin typeface="Consolas"/>
                <a:ea typeface="Consolas"/>
                <a:cs typeface="Consolas"/>
                <a:sym typeface="Consolas"/>
              </a:rPr>
              <a:t>  </a:t>
            </a:r>
            <a:r>
              <a:rPr lang="es-ES" sz="1200">
                <a:solidFill>
                  <a:schemeClr val="dk1"/>
                </a:solidFill>
                <a:latin typeface="Consolas"/>
                <a:ea typeface="Consolas"/>
                <a:cs typeface="Consolas"/>
                <a:sym typeface="Consolas"/>
              </a:rPr>
              <a:t>    </a:t>
            </a:r>
            <a:r>
              <a:rPr lang="es-ES" sz="1200">
                <a:solidFill>
                  <a:srgbClr val="D6286A"/>
                </a:solidFill>
                <a:latin typeface="Consolas"/>
                <a:ea typeface="Consolas"/>
                <a:cs typeface="Consolas"/>
                <a:sym typeface="Consolas"/>
              </a:rPr>
              <a:t>V(cont)</a:t>
            </a:r>
            <a:endParaRPr sz="12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800"/>
              <a:buFont typeface="Consolas"/>
              <a:buNone/>
            </a:pPr>
            <a:r>
              <a:rPr i="0" lang="es-ES" sz="1200" u="none">
                <a:solidFill>
                  <a:schemeClr val="dk1"/>
                </a:solidFill>
                <a:latin typeface="Consolas"/>
                <a:ea typeface="Consolas"/>
                <a:cs typeface="Consolas"/>
                <a:sym typeface="Consolas"/>
              </a:rPr>
              <a:t>}</a:t>
            </a:r>
            <a:endParaRPr sz="1200">
              <a:latin typeface="Consolas"/>
              <a:ea typeface="Consolas"/>
              <a:cs typeface="Consolas"/>
              <a:sym typeface="Consolas"/>
            </a:endParaRPr>
          </a:p>
        </p:txBody>
      </p:sp>
      <p:sp>
        <p:nvSpPr>
          <p:cNvPr id="447" name="Google Shape;447;g83bfc57474_0_42"/>
          <p:cNvSpPr/>
          <p:nvPr/>
        </p:nvSpPr>
        <p:spPr>
          <a:xfrm flipH="1" rot="4819375">
            <a:off x="6438353" y="3095107"/>
            <a:ext cx="515765" cy="525570"/>
          </a:xfrm>
          <a:custGeom>
            <a:rect b="b" l="l" r="r" t="t"/>
            <a:pathLst>
              <a:path extrusionOk="0" h="25648" w="20630">
                <a:moveTo>
                  <a:pt x="0" y="0"/>
                </a:moveTo>
                <a:cubicBezTo>
                  <a:pt x="2788" y="1208"/>
                  <a:pt x="13289" y="2973"/>
                  <a:pt x="16727" y="7248"/>
                </a:cubicBezTo>
                <a:cubicBezTo>
                  <a:pt x="20165" y="11523"/>
                  <a:pt x="19980" y="22581"/>
                  <a:pt x="20630" y="25648"/>
                </a:cubicBezTo>
              </a:path>
            </a:pathLst>
          </a:custGeom>
          <a:noFill/>
          <a:ln cap="flat" cmpd="sng" w="9525">
            <a:solidFill>
              <a:srgbClr val="666666"/>
            </a:solidFill>
            <a:prstDash val="dash"/>
            <a:round/>
            <a:headEnd len="med" w="med" type="none"/>
            <a:tailEnd len="med" w="med" type="none"/>
          </a:ln>
        </p:spPr>
      </p:sp>
      <p:sp>
        <p:nvSpPr>
          <p:cNvPr id="448" name="Google Shape;448;g83bfc57474_0_42"/>
          <p:cNvSpPr/>
          <p:nvPr/>
        </p:nvSpPr>
        <p:spPr>
          <a:xfrm flipH="1">
            <a:off x="4440425" y="3059500"/>
            <a:ext cx="515750" cy="525592"/>
          </a:xfrm>
          <a:custGeom>
            <a:rect b="b" l="l" r="r" t="t"/>
            <a:pathLst>
              <a:path extrusionOk="0" h="25648" w="20630">
                <a:moveTo>
                  <a:pt x="0" y="0"/>
                </a:moveTo>
                <a:cubicBezTo>
                  <a:pt x="2788" y="1208"/>
                  <a:pt x="13289" y="2973"/>
                  <a:pt x="16727" y="7248"/>
                </a:cubicBezTo>
                <a:cubicBezTo>
                  <a:pt x="20165" y="11523"/>
                  <a:pt x="19980" y="22581"/>
                  <a:pt x="20630" y="25648"/>
                </a:cubicBezTo>
              </a:path>
            </a:pathLst>
          </a:custGeom>
          <a:noFill/>
          <a:ln cap="flat" cmpd="sng" w="9525">
            <a:solidFill>
              <a:srgbClr val="666666"/>
            </a:solidFill>
            <a:prstDash val="dash"/>
            <a:round/>
            <a:headEnd len="med" w="med" type="none"/>
            <a:tailEnd len="med" w="med" type="none"/>
          </a:ln>
        </p:spPr>
      </p:sp>
      <p:sp>
        <p:nvSpPr>
          <p:cNvPr id="449" name="Google Shape;449;g83bfc57474_0_42"/>
          <p:cNvSpPr/>
          <p:nvPr/>
        </p:nvSpPr>
        <p:spPr>
          <a:xfrm>
            <a:off x="2587754" y="2901425"/>
            <a:ext cx="3808200" cy="378600"/>
          </a:xfrm>
          <a:prstGeom prst="roundRect">
            <a:avLst>
              <a:gd fmla="val 16667" name="adj"/>
            </a:avLst>
          </a:prstGeom>
          <a:solidFill>
            <a:srgbClr val="4040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Calibri"/>
              <a:buNone/>
            </a:pPr>
            <a:r>
              <a:rPr i="0" lang="es-ES" sz="2200" u="none">
                <a:solidFill>
                  <a:schemeClr val="lt1"/>
                </a:solidFill>
                <a:latin typeface="Economica"/>
                <a:ea typeface="Economica"/>
                <a:cs typeface="Economica"/>
                <a:sym typeface="Economica"/>
              </a:rPr>
              <a:t>Variables compartidas:  </a:t>
            </a:r>
            <a:r>
              <a:rPr i="0" lang="es-ES" sz="2200" u="none">
                <a:solidFill>
                  <a:srgbClr val="FFD966"/>
                </a:solidFill>
                <a:latin typeface="Economica"/>
                <a:ea typeface="Economica"/>
                <a:cs typeface="Economica"/>
                <a:sym typeface="Economica"/>
              </a:rPr>
              <a:t>cont</a:t>
            </a:r>
            <a:r>
              <a:rPr i="0" lang="es-ES" sz="2200" u="none">
                <a:solidFill>
                  <a:schemeClr val="dk1"/>
                </a:solidFill>
                <a:latin typeface="Economica"/>
                <a:ea typeface="Economica"/>
                <a:cs typeface="Economica"/>
                <a:sym typeface="Economica"/>
              </a:rPr>
              <a:t> </a:t>
            </a:r>
            <a:r>
              <a:rPr i="0" lang="es-ES" sz="2200" u="none">
                <a:solidFill>
                  <a:schemeClr val="lt1"/>
                </a:solidFill>
                <a:latin typeface="Economica"/>
                <a:ea typeface="Economica"/>
                <a:cs typeface="Economica"/>
                <a:sym typeface="Economica"/>
              </a:rPr>
              <a:t>y</a:t>
            </a:r>
            <a:r>
              <a:rPr i="0" lang="es-ES" sz="2200" u="none">
                <a:solidFill>
                  <a:srgbClr val="FFFF00"/>
                </a:solidFill>
                <a:latin typeface="Economica"/>
                <a:ea typeface="Economica"/>
                <a:cs typeface="Economica"/>
                <a:sym typeface="Economica"/>
              </a:rPr>
              <a:t> </a:t>
            </a:r>
            <a:r>
              <a:rPr i="0" lang="es-ES" sz="2200" u="none">
                <a:solidFill>
                  <a:srgbClr val="FFD966"/>
                </a:solidFill>
                <a:latin typeface="Economica"/>
                <a:ea typeface="Economica"/>
                <a:cs typeface="Economica"/>
                <a:sym typeface="Economica"/>
              </a:rPr>
              <a:t>V</a:t>
            </a:r>
            <a:endParaRPr sz="2200">
              <a:solidFill>
                <a:srgbClr val="FFD966"/>
              </a:solidFill>
              <a:latin typeface="Economica"/>
              <a:ea typeface="Economica"/>
              <a:cs typeface="Economica"/>
              <a:sym typeface="Economica"/>
            </a:endParaRPr>
          </a:p>
        </p:txBody>
      </p:sp>
      <p:sp>
        <p:nvSpPr>
          <p:cNvPr id="450" name="Google Shape;450;g83bfc57474_0_42"/>
          <p:cNvSpPr txBox="1"/>
          <p:nvPr/>
        </p:nvSpPr>
        <p:spPr>
          <a:xfrm>
            <a:off x="3395652" y="3544500"/>
            <a:ext cx="2409600" cy="1524000"/>
          </a:xfrm>
          <a:prstGeom prst="rect">
            <a:avLst/>
          </a:prstGeom>
          <a:solidFill>
            <a:srgbClr val="FFFFFF"/>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800"/>
              <a:buFont typeface="Consolas"/>
              <a:buNone/>
            </a:pPr>
            <a:r>
              <a:rPr lang="es-ES" sz="1200">
                <a:solidFill>
                  <a:schemeClr val="dk1"/>
                </a:solidFill>
                <a:latin typeface="Consolas"/>
                <a:ea typeface="Consolas"/>
                <a:cs typeface="Consolas"/>
                <a:sym typeface="Consolas"/>
              </a:rPr>
              <a:t>Proceso 2:</a:t>
            </a:r>
            <a:endParaRPr sz="1200">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rPr lang="es-ES" sz="1200">
                <a:solidFill>
                  <a:schemeClr val="dk1"/>
                </a:solidFill>
                <a:latin typeface="Consolas"/>
                <a:ea typeface="Consolas"/>
                <a:cs typeface="Consolas"/>
                <a:sym typeface="Consolas"/>
              </a:rPr>
              <a:t>{ inf:=…; sup:= …;</a:t>
            </a:r>
            <a:endParaRPr sz="12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rPr lang="es-ES" sz="1200">
                <a:solidFill>
                  <a:schemeClr val="dk1"/>
                </a:solidFill>
                <a:latin typeface="Consolas"/>
                <a:ea typeface="Consolas"/>
                <a:cs typeface="Consolas"/>
                <a:sym typeface="Consolas"/>
              </a:rPr>
              <a:t>  for i:= inf to sup do</a:t>
            </a:r>
            <a:endParaRPr sz="12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rPr lang="es-ES" sz="1200">
                <a:solidFill>
                  <a:schemeClr val="dk1"/>
                </a:solidFill>
                <a:latin typeface="Consolas"/>
                <a:ea typeface="Consolas"/>
                <a:cs typeface="Consolas"/>
                <a:sym typeface="Consolas"/>
              </a:rPr>
              <a:t>    if v[i] = N then</a:t>
            </a:r>
            <a:endParaRPr sz="12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rPr lang="es-ES" sz="1200">
                <a:solidFill>
                  <a:srgbClr val="D6286A"/>
                </a:solidFill>
                <a:latin typeface="Consolas"/>
                <a:ea typeface="Consolas"/>
                <a:cs typeface="Consolas"/>
                <a:sym typeface="Consolas"/>
              </a:rPr>
              <a:t>      P(cont)</a:t>
            </a:r>
            <a:endParaRPr sz="12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rPr lang="es-ES" sz="1200">
                <a:solidFill>
                  <a:schemeClr val="dk1"/>
                </a:solidFill>
                <a:latin typeface="Consolas"/>
                <a:ea typeface="Consolas"/>
                <a:cs typeface="Consolas"/>
                <a:sym typeface="Consolas"/>
              </a:rPr>
              <a:t>      cont:= cont + 1;</a:t>
            </a:r>
            <a:endParaRPr sz="12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rPr lang="es-ES" sz="1200">
                <a:solidFill>
                  <a:schemeClr val="dk1"/>
                </a:solidFill>
                <a:latin typeface="Consolas"/>
                <a:ea typeface="Consolas"/>
                <a:cs typeface="Consolas"/>
                <a:sym typeface="Consolas"/>
              </a:rPr>
              <a:t>      </a:t>
            </a:r>
            <a:r>
              <a:rPr lang="es-ES" sz="1200">
                <a:solidFill>
                  <a:srgbClr val="D6286A"/>
                </a:solidFill>
                <a:latin typeface="Consolas"/>
                <a:ea typeface="Consolas"/>
                <a:cs typeface="Consolas"/>
                <a:sym typeface="Consolas"/>
              </a:rPr>
              <a:t>V(cont)</a:t>
            </a:r>
            <a:endParaRPr sz="12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rPr lang="es-ES" sz="1200">
                <a:solidFill>
                  <a:schemeClr val="dk1"/>
                </a:solidFill>
                <a:latin typeface="Consolas"/>
                <a:ea typeface="Consolas"/>
                <a:cs typeface="Consolas"/>
                <a:sym typeface="Consolas"/>
              </a:rPr>
              <a:t>}</a:t>
            </a:r>
            <a:endParaRPr sz="1200">
              <a:solidFill>
                <a:schemeClr val="dk1"/>
              </a:solidFill>
              <a:latin typeface="Consolas"/>
              <a:ea typeface="Consolas"/>
              <a:cs typeface="Consolas"/>
              <a:sym typeface="Consolas"/>
            </a:endParaRPr>
          </a:p>
        </p:txBody>
      </p:sp>
      <p:sp>
        <p:nvSpPr>
          <p:cNvPr id="451" name="Google Shape;451;g83bfc57474_0_42"/>
          <p:cNvSpPr txBox="1"/>
          <p:nvPr/>
        </p:nvSpPr>
        <p:spPr>
          <a:xfrm>
            <a:off x="6086475" y="3544500"/>
            <a:ext cx="2537700" cy="1524000"/>
          </a:xfrm>
          <a:prstGeom prst="rect">
            <a:avLst/>
          </a:prstGeom>
          <a:solidFill>
            <a:srgbClr val="FFFFFF"/>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800"/>
              <a:buFont typeface="Consolas"/>
              <a:buNone/>
            </a:pPr>
            <a:r>
              <a:rPr lang="es-ES" sz="1200">
                <a:solidFill>
                  <a:schemeClr val="dk1"/>
                </a:solidFill>
                <a:latin typeface="Consolas"/>
                <a:ea typeface="Consolas"/>
                <a:cs typeface="Consolas"/>
                <a:sym typeface="Consolas"/>
              </a:rPr>
              <a:t>Proceso 3:</a:t>
            </a:r>
            <a:endParaRPr sz="1200">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rPr lang="es-ES" sz="1200">
                <a:solidFill>
                  <a:schemeClr val="dk1"/>
                </a:solidFill>
                <a:latin typeface="Consolas"/>
                <a:ea typeface="Consolas"/>
                <a:cs typeface="Consolas"/>
                <a:sym typeface="Consolas"/>
              </a:rPr>
              <a:t>{ inf:=…; sup:= …;</a:t>
            </a:r>
            <a:endParaRPr sz="12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rPr lang="es-ES" sz="1200">
                <a:solidFill>
                  <a:schemeClr val="dk1"/>
                </a:solidFill>
                <a:latin typeface="Consolas"/>
                <a:ea typeface="Consolas"/>
                <a:cs typeface="Consolas"/>
                <a:sym typeface="Consolas"/>
              </a:rPr>
              <a:t>  for i:= inf to sup do</a:t>
            </a:r>
            <a:endParaRPr sz="12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rPr lang="es-ES" sz="1200">
                <a:solidFill>
                  <a:schemeClr val="dk1"/>
                </a:solidFill>
                <a:latin typeface="Consolas"/>
                <a:ea typeface="Consolas"/>
                <a:cs typeface="Consolas"/>
                <a:sym typeface="Consolas"/>
              </a:rPr>
              <a:t>    if v[i] = N then</a:t>
            </a:r>
            <a:endParaRPr sz="12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rPr lang="es-ES" sz="1200">
                <a:solidFill>
                  <a:srgbClr val="D6286A"/>
                </a:solidFill>
                <a:latin typeface="Consolas"/>
                <a:ea typeface="Consolas"/>
                <a:cs typeface="Consolas"/>
                <a:sym typeface="Consolas"/>
              </a:rPr>
              <a:t>      P(cont)</a:t>
            </a:r>
            <a:endParaRPr sz="12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rPr lang="es-ES" sz="1200">
                <a:solidFill>
                  <a:schemeClr val="dk1"/>
                </a:solidFill>
                <a:latin typeface="Consolas"/>
                <a:ea typeface="Consolas"/>
                <a:cs typeface="Consolas"/>
                <a:sym typeface="Consolas"/>
              </a:rPr>
              <a:t>      cont:= cont + 1;</a:t>
            </a:r>
            <a:endParaRPr sz="12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rPr lang="es-ES" sz="1200">
                <a:solidFill>
                  <a:schemeClr val="dk1"/>
                </a:solidFill>
                <a:latin typeface="Consolas"/>
                <a:ea typeface="Consolas"/>
                <a:cs typeface="Consolas"/>
                <a:sym typeface="Consolas"/>
              </a:rPr>
              <a:t>      </a:t>
            </a:r>
            <a:r>
              <a:rPr lang="es-ES" sz="1200">
                <a:solidFill>
                  <a:srgbClr val="D6286A"/>
                </a:solidFill>
                <a:latin typeface="Consolas"/>
                <a:ea typeface="Consolas"/>
                <a:cs typeface="Consolas"/>
                <a:sym typeface="Consolas"/>
              </a:rPr>
              <a:t>V(cont)</a:t>
            </a:r>
            <a:endParaRPr sz="12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rPr lang="es-ES" sz="1200">
                <a:solidFill>
                  <a:schemeClr val="dk1"/>
                </a:solidFill>
                <a:latin typeface="Consolas"/>
                <a:ea typeface="Consolas"/>
                <a:cs typeface="Consolas"/>
                <a:sym typeface="Consolas"/>
              </a:rPr>
              <a:t>}</a:t>
            </a:r>
            <a:endParaRPr sz="1200">
              <a:solidFill>
                <a:schemeClr val="dk1"/>
              </a:solidFill>
              <a:latin typeface="Consolas"/>
              <a:ea typeface="Consolas"/>
              <a:cs typeface="Consolas"/>
              <a:sym typeface="Consolas"/>
            </a:endParaRPr>
          </a:p>
        </p:txBody>
      </p:sp>
      <p:sp>
        <p:nvSpPr>
          <p:cNvPr id="452" name="Google Shape;452;g83bfc57474_0_42"/>
          <p:cNvSpPr txBox="1"/>
          <p:nvPr/>
        </p:nvSpPr>
        <p:spPr>
          <a:xfrm rot="297647">
            <a:off x="6941608" y="3133256"/>
            <a:ext cx="2078084" cy="311971"/>
          </a:xfrm>
          <a:prstGeom prst="rect">
            <a:avLst/>
          </a:prstGeom>
          <a:noFill/>
          <a:ln>
            <a:noFill/>
          </a:ln>
        </p:spPr>
        <p:txBody>
          <a:bodyPr anchorCtr="0" anchor="t" bIns="45700" lIns="91425" spcFirstLastPara="1" rIns="91425" wrap="square" tIns="45700">
            <a:noAutofit/>
          </a:bodyPr>
          <a:lstStyle/>
          <a:p>
            <a:pPr indent="0" lvl="0" marL="0" marR="0" rtl="0" algn="ctr">
              <a:lnSpc>
                <a:spcPct val="70000"/>
              </a:lnSpc>
              <a:spcBef>
                <a:spcPts val="0"/>
              </a:spcBef>
              <a:spcAft>
                <a:spcPts val="0"/>
              </a:spcAft>
              <a:buClr>
                <a:srgbClr val="D6286A"/>
              </a:buClr>
              <a:buSzPts val="3200"/>
              <a:buFont typeface="Architects Daughter"/>
              <a:buNone/>
            </a:pPr>
            <a:r>
              <a:rPr lang="es-ES" sz="2100">
                <a:solidFill>
                  <a:srgbClr val="D6286A"/>
                </a:solidFill>
                <a:latin typeface="Caveat"/>
                <a:ea typeface="Caveat"/>
                <a:cs typeface="Caveat"/>
                <a:sym typeface="Caveat"/>
              </a:rPr>
              <a:t>¿Se puede mejorar</a:t>
            </a:r>
            <a:r>
              <a:rPr i="0" lang="es-ES" sz="2100" u="none">
                <a:solidFill>
                  <a:srgbClr val="D6286A"/>
                </a:solidFill>
                <a:latin typeface="Caveat"/>
                <a:ea typeface="Caveat"/>
                <a:cs typeface="Caveat"/>
                <a:sym typeface="Caveat"/>
              </a:rPr>
              <a:t>?</a:t>
            </a:r>
            <a:endParaRPr sz="2100">
              <a:latin typeface="Caveat"/>
              <a:ea typeface="Caveat"/>
              <a:cs typeface="Caveat"/>
              <a:sym typeface="Caveat"/>
            </a:endParaRPr>
          </a:p>
        </p:txBody>
      </p:sp>
      <p:graphicFrame>
        <p:nvGraphicFramePr>
          <p:cNvPr id="453" name="Google Shape;453;g83bfc57474_0_42"/>
          <p:cNvGraphicFramePr/>
          <p:nvPr/>
        </p:nvGraphicFramePr>
        <p:xfrm>
          <a:off x="1769557" y="2122454"/>
          <a:ext cx="3000000" cy="3000000"/>
        </p:xfrm>
        <a:graphic>
          <a:graphicData uri="http://schemas.openxmlformats.org/drawingml/2006/table">
            <a:tbl>
              <a:tblPr>
                <a:noFill/>
                <a:tableStyleId>{42747407-3FE7-4D5A-8809-206A67605857}</a:tableStyleId>
              </a:tblPr>
              <a:tblGrid>
                <a:gridCol w="570025"/>
                <a:gridCol w="570025"/>
                <a:gridCol w="570025"/>
                <a:gridCol w="570025"/>
                <a:gridCol w="570025"/>
                <a:gridCol w="570025"/>
                <a:gridCol w="570025"/>
                <a:gridCol w="570025"/>
                <a:gridCol w="570025"/>
                <a:gridCol w="382900"/>
              </a:tblGrid>
              <a:tr h="209550">
                <a:tc>
                  <a:txBody>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txBody>
                  <a:tcPr marT="34200" marB="342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588894"/>
                    </a:solidFill>
                  </a:tcPr>
                </a:tc>
                <a:tc>
                  <a:txBody>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txBody>
                  <a:tcPr marT="34200" marB="342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588894"/>
                    </a:solidFill>
                  </a:tcPr>
                </a:tc>
                <a:tc>
                  <a:txBody>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txBody>
                  <a:tcPr marT="34200" marB="342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588894"/>
                    </a:solidFill>
                  </a:tcPr>
                </a:tc>
                <a:tc>
                  <a:txBody>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txBody>
                  <a:tcPr marT="34200" marB="342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D6286A"/>
                    </a:solidFill>
                  </a:tcPr>
                </a:tc>
                <a:tc>
                  <a:txBody>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txBody>
                  <a:tcPr marT="34200" marB="342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D6286A"/>
                    </a:solidFill>
                  </a:tcPr>
                </a:tc>
                <a:tc>
                  <a:txBody>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txBody>
                  <a:tcPr marT="34200" marB="342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D6286A"/>
                    </a:solidFill>
                  </a:tcPr>
                </a:tc>
                <a:tc>
                  <a:txBody>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txBody>
                  <a:tcPr marT="34200" marB="342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D6286A"/>
                    </a:solidFill>
                  </a:tcPr>
                </a:tc>
                <a:tc>
                  <a:txBody>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txBody>
                  <a:tcPr marT="34200" marB="342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1A4A5D"/>
                    </a:solidFill>
                  </a:tcPr>
                </a:tc>
                <a:tc>
                  <a:txBody>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txBody>
                  <a:tcPr marT="34200" marB="342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1A4A5D"/>
                    </a:solidFill>
                  </a:tcPr>
                </a:tc>
                <a:tc>
                  <a:txBody>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txBody>
                  <a:tcPr marT="34200" marB="342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1A4A5D"/>
                    </a:solidFill>
                  </a:tcPr>
                </a:tc>
              </a:tr>
            </a:tbl>
          </a:graphicData>
        </a:graphic>
      </p:graphicFrame>
      <p:sp>
        <p:nvSpPr>
          <p:cNvPr id="454" name="Google Shape;454;g83bfc57474_0_42"/>
          <p:cNvSpPr txBox="1"/>
          <p:nvPr/>
        </p:nvSpPr>
        <p:spPr>
          <a:xfrm>
            <a:off x="1510400" y="2071261"/>
            <a:ext cx="399900" cy="39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Tahoma"/>
              <a:buNone/>
            </a:pPr>
            <a:r>
              <a:rPr i="0" lang="es-ES" u="none">
                <a:solidFill>
                  <a:srgbClr val="404040"/>
                </a:solidFill>
                <a:latin typeface="Roboto Condensed"/>
                <a:ea typeface="Roboto Condensed"/>
                <a:cs typeface="Roboto Condensed"/>
                <a:sym typeface="Roboto Condensed"/>
              </a:rPr>
              <a:t>V</a:t>
            </a:r>
            <a:endParaRPr>
              <a:solidFill>
                <a:srgbClr val="404040"/>
              </a:solidFill>
              <a:latin typeface="Roboto Condensed"/>
              <a:ea typeface="Roboto Condensed"/>
              <a:cs typeface="Roboto Condensed"/>
              <a:sym typeface="Roboto Condensed"/>
            </a:endParaRPr>
          </a:p>
        </p:txBody>
      </p:sp>
      <p:sp>
        <p:nvSpPr>
          <p:cNvPr id="455" name="Google Shape;455;g83bfc57474_0_42"/>
          <p:cNvSpPr txBox="1"/>
          <p:nvPr/>
        </p:nvSpPr>
        <p:spPr>
          <a:xfrm>
            <a:off x="7499429" y="2292734"/>
            <a:ext cx="735000" cy="346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rPr i="0" lang="es-ES" sz="1500" u="none">
                <a:solidFill>
                  <a:srgbClr val="404040"/>
                </a:solidFill>
                <a:latin typeface="Roboto Condensed"/>
                <a:ea typeface="Roboto Condensed"/>
                <a:cs typeface="Roboto Condensed"/>
                <a:sym typeface="Roboto Condensed"/>
              </a:rPr>
              <a:t>cont</a:t>
            </a:r>
            <a:endParaRPr sz="1500">
              <a:solidFill>
                <a:srgbClr val="404040"/>
              </a:solidFill>
              <a:latin typeface="Roboto Condensed"/>
              <a:ea typeface="Roboto Condensed"/>
              <a:cs typeface="Roboto Condensed"/>
              <a:sym typeface="Roboto Condensed"/>
            </a:endParaRPr>
          </a:p>
        </p:txBody>
      </p:sp>
      <p:sp>
        <p:nvSpPr>
          <p:cNvPr id="456" name="Google Shape;456;g83bfc57474_0_42"/>
          <p:cNvSpPr txBox="1"/>
          <p:nvPr/>
        </p:nvSpPr>
        <p:spPr>
          <a:xfrm>
            <a:off x="7499421" y="2114925"/>
            <a:ext cx="515700" cy="220800"/>
          </a:xfrm>
          <a:prstGeom prst="rect">
            <a:avLst/>
          </a:prstGeom>
          <a:noFill/>
          <a:ln cap="flat" cmpd="sng" w="12700">
            <a:solidFill>
              <a:srgbClr val="A6A6A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1800" u="none">
              <a:solidFill>
                <a:srgbClr val="404040"/>
              </a:solidFill>
              <a:latin typeface="Roboto Condensed"/>
              <a:ea typeface="Roboto Condensed"/>
              <a:cs typeface="Roboto Condensed"/>
              <a:sym typeface="Roboto Condensed"/>
            </a:endParaRPr>
          </a:p>
        </p:txBody>
      </p:sp>
      <p:sp>
        <p:nvSpPr>
          <p:cNvPr id="457" name="Google Shape;457;g83bfc57474_0_42"/>
          <p:cNvSpPr txBox="1"/>
          <p:nvPr/>
        </p:nvSpPr>
        <p:spPr>
          <a:xfrm>
            <a:off x="1921538" y="2288219"/>
            <a:ext cx="1198500" cy="3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i="0" lang="es-ES" sz="1500" u="none">
                <a:solidFill>
                  <a:srgbClr val="7F7F7F"/>
                </a:solidFill>
                <a:latin typeface="Economica"/>
                <a:ea typeface="Economica"/>
                <a:cs typeface="Economica"/>
                <a:sym typeface="Economica"/>
              </a:rPr>
              <a:t>Proceso 1</a:t>
            </a:r>
            <a:endParaRPr sz="1500">
              <a:solidFill>
                <a:srgbClr val="7F7F7F"/>
              </a:solidFill>
              <a:latin typeface="Economica"/>
              <a:ea typeface="Economica"/>
              <a:cs typeface="Economica"/>
              <a:sym typeface="Economica"/>
            </a:endParaRPr>
          </a:p>
        </p:txBody>
      </p:sp>
      <p:sp>
        <p:nvSpPr>
          <p:cNvPr id="458" name="Google Shape;458;g83bfc57474_0_42"/>
          <p:cNvSpPr txBox="1"/>
          <p:nvPr/>
        </p:nvSpPr>
        <p:spPr>
          <a:xfrm>
            <a:off x="4005926" y="2288219"/>
            <a:ext cx="1197000" cy="3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i="0" lang="es-ES" sz="1500" u="none">
                <a:solidFill>
                  <a:srgbClr val="7F7F7F"/>
                </a:solidFill>
                <a:latin typeface="Economica"/>
                <a:ea typeface="Economica"/>
                <a:cs typeface="Economica"/>
                <a:sym typeface="Economica"/>
              </a:rPr>
              <a:t>Proceso 2</a:t>
            </a:r>
            <a:endParaRPr sz="1500">
              <a:solidFill>
                <a:srgbClr val="7F7F7F"/>
              </a:solidFill>
              <a:latin typeface="Economica"/>
              <a:ea typeface="Economica"/>
              <a:cs typeface="Economica"/>
              <a:sym typeface="Economica"/>
            </a:endParaRPr>
          </a:p>
        </p:txBody>
      </p:sp>
      <p:sp>
        <p:nvSpPr>
          <p:cNvPr id="459" name="Google Shape;459;g83bfc57474_0_42"/>
          <p:cNvSpPr txBox="1"/>
          <p:nvPr/>
        </p:nvSpPr>
        <p:spPr>
          <a:xfrm>
            <a:off x="6191913" y="2288219"/>
            <a:ext cx="1198500" cy="3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i="0" lang="es-ES" sz="1500" u="none">
                <a:solidFill>
                  <a:srgbClr val="7F7F7F"/>
                </a:solidFill>
                <a:latin typeface="Economica"/>
                <a:ea typeface="Economica"/>
                <a:cs typeface="Economica"/>
                <a:sym typeface="Economica"/>
              </a:rPr>
              <a:t>Proceso 3</a:t>
            </a:r>
            <a:endParaRPr sz="1500">
              <a:solidFill>
                <a:srgbClr val="7F7F7F"/>
              </a:solidFill>
              <a:latin typeface="Economica"/>
              <a:ea typeface="Economica"/>
              <a:cs typeface="Economica"/>
              <a:sym typeface="Economica"/>
            </a:endParaRPr>
          </a:p>
        </p:txBody>
      </p:sp>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1000"/>
                                        <p:tgtEl>
                                          <p:spTgt spid="4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g83bfc57474_0_8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ES"/>
              <a:t>Programación concurrente - </a:t>
            </a:r>
            <a:r>
              <a:rPr lang="es-ES" sz="2400"/>
              <a:t>Problema 2</a:t>
            </a:r>
            <a:endParaRPr/>
          </a:p>
        </p:txBody>
      </p:sp>
      <p:sp>
        <p:nvSpPr>
          <p:cNvPr id="466" name="Google Shape;466;g83bfc57474_0_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ES"/>
              <a:t>‹#›</a:t>
            </a:fld>
            <a:endParaRPr/>
          </a:p>
        </p:txBody>
      </p:sp>
      <p:sp>
        <p:nvSpPr>
          <p:cNvPr id="467" name="Google Shape;467;g83bfc57474_0_87"/>
          <p:cNvSpPr txBox="1"/>
          <p:nvPr>
            <p:ph idx="1" type="body"/>
          </p:nvPr>
        </p:nvSpPr>
        <p:spPr>
          <a:xfrm>
            <a:off x="311700" y="1442722"/>
            <a:ext cx="8316600" cy="525600"/>
          </a:xfrm>
          <a:prstGeom prst="rect">
            <a:avLst/>
          </a:prstGeom>
        </p:spPr>
        <p:txBody>
          <a:bodyPr anchorCtr="0" anchor="ctr" bIns="91425" lIns="91425" spcFirstLastPara="1" rIns="91425" wrap="square" tIns="91425">
            <a:noAutofit/>
          </a:bodyPr>
          <a:lstStyle/>
          <a:p>
            <a:pPr indent="-317500" lvl="0" marL="457200" rtl="0" algn="l">
              <a:lnSpc>
                <a:spcPct val="80000"/>
              </a:lnSpc>
              <a:spcBef>
                <a:spcPts val="0"/>
              </a:spcBef>
              <a:spcAft>
                <a:spcPts val="0"/>
              </a:spcAft>
              <a:buSzPts val="1400"/>
              <a:buFont typeface="Roboto Condensed"/>
              <a:buAutoNum type="arabicParenR" startAt="2"/>
            </a:pPr>
            <a:r>
              <a:rPr lang="es-ES" sz="1400">
                <a:solidFill>
                  <a:schemeClr val="dk1"/>
                </a:solidFill>
                <a:latin typeface="Roboto Condensed"/>
                <a:ea typeface="Roboto Condensed"/>
                <a:cs typeface="Roboto Condensed"/>
                <a:sym typeface="Roboto Condensed"/>
              </a:rPr>
              <a:t>Dado un arreglo V de longitud M y un valor N, se quiere calcular cuántas veces aparece el valor N en el arreglo.</a:t>
            </a:r>
            <a:r>
              <a:rPr lang="es-ES" sz="2400">
                <a:solidFill>
                  <a:schemeClr val="dk1"/>
                </a:solidFill>
                <a:latin typeface="Arial Narrow"/>
                <a:ea typeface="Arial Narrow"/>
                <a:cs typeface="Arial Narrow"/>
                <a:sym typeface="Arial Narrow"/>
              </a:rPr>
              <a:t> </a:t>
            </a:r>
            <a:r>
              <a:rPr lang="es-ES" sz="1400">
                <a:solidFill>
                  <a:schemeClr val="dk1"/>
                </a:solidFill>
                <a:latin typeface="Roboto Condensed"/>
                <a:ea typeface="Roboto Condensed"/>
                <a:cs typeface="Roboto Condensed"/>
                <a:sym typeface="Roboto Condensed"/>
              </a:rPr>
              <a:t>El programa está formado por 3 procesos.</a:t>
            </a:r>
            <a:endParaRPr sz="1400">
              <a:latin typeface="Roboto Condensed"/>
              <a:ea typeface="Roboto Condensed"/>
              <a:cs typeface="Roboto Condensed"/>
              <a:sym typeface="Roboto Condensed"/>
            </a:endParaRPr>
          </a:p>
        </p:txBody>
      </p:sp>
      <p:sp>
        <p:nvSpPr>
          <p:cNvPr id="468" name="Google Shape;468;g83bfc57474_0_87"/>
          <p:cNvSpPr/>
          <p:nvPr/>
        </p:nvSpPr>
        <p:spPr>
          <a:xfrm flipH="1">
            <a:off x="2008836" y="2991218"/>
            <a:ext cx="515750" cy="525592"/>
          </a:xfrm>
          <a:custGeom>
            <a:rect b="b" l="l" r="r" t="t"/>
            <a:pathLst>
              <a:path extrusionOk="0" h="25648" w="20630">
                <a:moveTo>
                  <a:pt x="0" y="0"/>
                </a:moveTo>
                <a:cubicBezTo>
                  <a:pt x="2788" y="1208"/>
                  <a:pt x="13289" y="2973"/>
                  <a:pt x="16727" y="7248"/>
                </a:cubicBezTo>
                <a:cubicBezTo>
                  <a:pt x="20165" y="11523"/>
                  <a:pt x="19980" y="22581"/>
                  <a:pt x="20630" y="25648"/>
                </a:cubicBezTo>
              </a:path>
            </a:pathLst>
          </a:custGeom>
          <a:noFill/>
          <a:ln cap="flat" cmpd="sng" w="9525">
            <a:solidFill>
              <a:srgbClr val="666666"/>
            </a:solidFill>
            <a:prstDash val="dash"/>
            <a:round/>
            <a:headEnd len="med" w="med" type="none"/>
            <a:tailEnd len="med" w="med" type="none"/>
          </a:ln>
        </p:spPr>
      </p:sp>
      <p:sp>
        <p:nvSpPr>
          <p:cNvPr id="469" name="Google Shape;469;g83bfc57474_0_87"/>
          <p:cNvSpPr txBox="1"/>
          <p:nvPr/>
        </p:nvSpPr>
        <p:spPr>
          <a:xfrm>
            <a:off x="683500" y="3375758"/>
            <a:ext cx="2409600" cy="1681200"/>
          </a:xfrm>
          <a:prstGeom prst="rect">
            <a:avLst/>
          </a:prstGeom>
          <a:solidFill>
            <a:srgbClr val="FFFFFF"/>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onsolas"/>
              <a:buNone/>
            </a:pPr>
            <a:r>
              <a:rPr i="0" lang="es-ES" sz="1200" u="none">
                <a:solidFill>
                  <a:schemeClr val="dk1"/>
                </a:solidFill>
                <a:latin typeface="Consolas"/>
                <a:ea typeface="Consolas"/>
                <a:cs typeface="Consolas"/>
                <a:sym typeface="Consolas"/>
              </a:rPr>
              <a:t>Proceso 1:</a:t>
            </a:r>
            <a:endParaRPr sz="12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800"/>
              <a:buFont typeface="Consolas"/>
              <a:buNone/>
            </a:pPr>
            <a:r>
              <a:rPr i="0" lang="es-ES" sz="1200" u="none">
                <a:solidFill>
                  <a:schemeClr val="dk1"/>
                </a:solidFill>
                <a:latin typeface="Consolas"/>
                <a:ea typeface="Consolas"/>
                <a:cs typeface="Consolas"/>
                <a:sym typeface="Consolas"/>
              </a:rPr>
              <a:t>{ inf:=…; sup:= …; </a:t>
            </a:r>
            <a:r>
              <a:rPr i="0" lang="es-ES" sz="1200" u="none">
                <a:solidFill>
                  <a:srgbClr val="38761D"/>
                </a:solidFill>
                <a:latin typeface="Consolas"/>
                <a:ea typeface="Consolas"/>
                <a:cs typeface="Consolas"/>
                <a:sym typeface="Consolas"/>
              </a:rPr>
              <a:t>cant</a:t>
            </a:r>
            <a:endParaRPr i="0" sz="1200" u="none">
              <a:solidFill>
                <a:srgbClr val="38761D"/>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800"/>
              <a:buFont typeface="Consolas"/>
              <a:buNone/>
            </a:pPr>
            <a:r>
              <a:rPr i="0" lang="es-ES" sz="1200" u="none">
                <a:solidFill>
                  <a:schemeClr val="dk1"/>
                </a:solidFill>
                <a:latin typeface="Consolas"/>
                <a:ea typeface="Consolas"/>
                <a:cs typeface="Consolas"/>
                <a:sym typeface="Consolas"/>
              </a:rPr>
              <a:t>  for i:= inf to sup do</a:t>
            </a:r>
            <a:endParaRPr i="0" sz="1200" u="non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800"/>
              <a:buFont typeface="Consolas"/>
              <a:buNone/>
            </a:pPr>
            <a:r>
              <a:rPr lang="es-ES" sz="1200">
                <a:solidFill>
                  <a:schemeClr val="dk1"/>
                </a:solidFill>
                <a:latin typeface="Consolas"/>
                <a:ea typeface="Consolas"/>
                <a:cs typeface="Consolas"/>
                <a:sym typeface="Consolas"/>
              </a:rPr>
              <a:t>    if v[i] = N then</a:t>
            </a:r>
            <a:endParaRPr sz="12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800"/>
              <a:buFont typeface="Consolas"/>
              <a:buNone/>
            </a:pPr>
            <a:r>
              <a:rPr lang="es-ES" sz="1200">
                <a:solidFill>
                  <a:srgbClr val="D6286A"/>
                </a:solidFill>
                <a:latin typeface="Consolas"/>
                <a:ea typeface="Consolas"/>
                <a:cs typeface="Consolas"/>
                <a:sym typeface="Consolas"/>
              </a:rPr>
              <a:t>      </a:t>
            </a:r>
            <a:r>
              <a:rPr lang="es-ES" sz="1200">
                <a:latin typeface="Consolas"/>
                <a:ea typeface="Consolas"/>
                <a:cs typeface="Consolas"/>
                <a:sym typeface="Consolas"/>
              </a:rPr>
              <a:t>cant:= cant + 1</a:t>
            </a:r>
            <a:endParaRPr sz="1200">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t/>
            </a:r>
            <a:endParaRPr sz="1200">
              <a:solidFill>
                <a:srgbClr val="D6286A"/>
              </a:solidFill>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t/>
            </a:r>
            <a:endParaRPr sz="1200">
              <a:solidFill>
                <a:srgbClr val="D6286A"/>
              </a:solidFill>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t/>
            </a:r>
            <a:endParaRPr sz="1200">
              <a:solidFill>
                <a:srgbClr val="D6286A"/>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800"/>
              <a:buFont typeface="Consolas"/>
              <a:buNone/>
            </a:pPr>
            <a:r>
              <a:rPr i="0" lang="es-ES" sz="1200" u="none">
                <a:solidFill>
                  <a:schemeClr val="dk1"/>
                </a:solidFill>
                <a:latin typeface="Consolas"/>
                <a:ea typeface="Consolas"/>
                <a:cs typeface="Consolas"/>
                <a:sym typeface="Consolas"/>
              </a:rPr>
              <a:t>}</a:t>
            </a:r>
            <a:endParaRPr sz="1200">
              <a:latin typeface="Consolas"/>
              <a:ea typeface="Consolas"/>
              <a:cs typeface="Consolas"/>
              <a:sym typeface="Consolas"/>
            </a:endParaRPr>
          </a:p>
        </p:txBody>
      </p:sp>
      <p:sp>
        <p:nvSpPr>
          <p:cNvPr id="470" name="Google Shape;470;g83bfc57474_0_87"/>
          <p:cNvSpPr/>
          <p:nvPr/>
        </p:nvSpPr>
        <p:spPr>
          <a:xfrm flipH="1" rot="4819375">
            <a:off x="6385464" y="3002550"/>
            <a:ext cx="515765" cy="525570"/>
          </a:xfrm>
          <a:custGeom>
            <a:rect b="b" l="l" r="r" t="t"/>
            <a:pathLst>
              <a:path extrusionOk="0" h="25648" w="20630">
                <a:moveTo>
                  <a:pt x="0" y="0"/>
                </a:moveTo>
                <a:cubicBezTo>
                  <a:pt x="2788" y="1208"/>
                  <a:pt x="13289" y="2973"/>
                  <a:pt x="16727" y="7248"/>
                </a:cubicBezTo>
                <a:cubicBezTo>
                  <a:pt x="20165" y="11523"/>
                  <a:pt x="19980" y="22581"/>
                  <a:pt x="20630" y="25648"/>
                </a:cubicBezTo>
              </a:path>
            </a:pathLst>
          </a:custGeom>
          <a:noFill/>
          <a:ln cap="flat" cmpd="sng" w="9525">
            <a:solidFill>
              <a:srgbClr val="666666"/>
            </a:solidFill>
            <a:prstDash val="dash"/>
            <a:round/>
            <a:headEnd len="med" w="med" type="none"/>
            <a:tailEnd len="med" w="med" type="none"/>
          </a:ln>
        </p:spPr>
      </p:sp>
      <p:sp>
        <p:nvSpPr>
          <p:cNvPr id="471" name="Google Shape;471;g83bfc57474_0_87"/>
          <p:cNvSpPr/>
          <p:nvPr/>
        </p:nvSpPr>
        <p:spPr>
          <a:xfrm flipH="1">
            <a:off x="4387536" y="2966943"/>
            <a:ext cx="515750" cy="525592"/>
          </a:xfrm>
          <a:custGeom>
            <a:rect b="b" l="l" r="r" t="t"/>
            <a:pathLst>
              <a:path extrusionOk="0" h="25648" w="20630">
                <a:moveTo>
                  <a:pt x="0" y="0"/>
                </a:moveTo>
                <a:cubicBezTo>
                  <a:pt x="2788" y="1208"/>
                  <a:pt x="13289" y="2973"/>
                  <a:pt x="16727" y="7248"/>
                </a:cubicBezTo>
                <a:cubicBezTo>
                  <a:pt x="20165" y="11523"/>
                  <a:pt x="19980" y="22581"/>
                  <a:pt x="20630" y="25648"/>
                </a:cubicBezTo>
              </a:path>
            </a:pathLst>
          </a:custGeom>
          <a:noFill/>
          <a:ln cap="flat" cmpd="sng" w="9525">
            <a:solidFill>
              <a:srgbClr val="666666"/>
            </a:solidFill>
            <a:prstDash val="dash"/>
            <a:round/>
            <a:headEnd len="med" w="med" type="none"/>
            <a:tailEnd len="med" w="med" type="none"/>
          </a:ln>
        </p:spPr>
      </p:sp>
      <p:sp>
        <p:nvSpPr>
          <p:cNvPr id="472" name="Google Shape;472;g83bfc57474_0_87"/>
          <p:cNvSpPr/>
          <p:nvPr/>
        </p:nvSpPr>
        <p:spPr>
          <a:xfrm>
            <a:off x="2534864" y="2808868"/>
            <a:ext cx="3808200" cy="378600"/>
          </a:xfrm>
          <a:prstGeom prst="roundRect">
            <a:avLst>
              <a:gd fmla="val 16667" name="adj"/>
            </a:avLst>
          </a:prstGeom>
          <a:solidFill>
            <a:srgbClr val="40404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Calibri"/>
              <a:buNone/>
            </a:pPr>
            <a:r>
              <a:rPr i="0" lang="es-ES" sz="2200" u="none">
                <a:solidFill>
                  <a:schemeClr val="lt1"/>
                </a:solidFill>
                <a:latin typeface="Economica"/>
                <a:ea typeface="Economica"/>
                <a:cs typeface="Economica"/>
                <a:sym typeface="Economica"/>
              </a:rPr>
              <a:t>Variables compartidas:  </a:t>
            </a:r>
            <a:r>
              <a:rPr i="0" lang="es-ES" sz="2200" u="none">
                <a:solidFill>
                  <a:srgbClr val="FFD966"/>
                </a:solidFill>
                <a:latin typeface="Economica"/>
                <a:ea typeface="Economica"/>
                <a:cs typeface="Economica"/>
                <a:sym typeface="Economica"/>
              </a:rPr>
              <a:t>cont</a:t>
            </a:r>
            <a:r>
              <a:rPr i="0" lang="es-ES" sz="2200" u="none">
                <a:solidFill>
                  <a:schemeClr val="dk1"/>
                </a:solidFill>
                <a:latin typeface="Economica"/>
                <a:ea typeface="Economica"/>
                <a:cs typeface="Economica"/>
                <a:sym typeface="Economica"/>
              </a:rPr>
              <a:t> </a:t>
            </a:r>
            <a:r>
              <a:rPr i="0" lang="es-ES" sz="2200" u="none">
                <a:solidFill>
                  <a:schemeClr val="lt1"/>
                </a:solidFill>
                <a:latin typeface="Economica"/>
                <a:ea typeface="Economica"/>
                <a:cs typeface="Economica"/>
                <a:sym typeface="Economica"/>
              </a:rPr>
              <a:t>y</a:t>
            </a:r>
            <a:r>
              <a:rPr i="0" lang="es-ES" sz="2200" u="none">
                <a:solidFill>
                  <a:srgbClr val="FFFF00"/>
                </a:solidFill>
                <a:latin typeface="Economica"/>
                <a:ea typeface="Economica"/>
                <a:cs typeface="Economica"/>
                <a:sym typeface="Economica"/>
              </a:rPr>
              <a:t> </a:t>
            </a:r>
            <a:r>
              <a:rPr i="0" lang="es-ES" sz="2200" u="none">
                <a:solidFill>
                  <a:srgbClr val="FFD966"/>
                </a:solidFill>
                <a:latin typeface="Economica"/>
                <a:ea typeface="Economica"/>
                <a:cs typeface="Economica"/>
                <a:sym typeface="Economica"/>
              </a:rPr>
              <a:t>V</a:t>
            </a:r>
            <a:endParaRPr sz="2200">
              <a:solidFill>
                <a:srgbClr val="FFD966"/>
              </a:solidFill>
              <a:latin typeface="Economica"/>
              <a:ea typeface="Economica"/>
              <a:cs typeface="Economica"/>
              <a:sym typeface="Economica"/>
            </a:endParaRPr>
          </a:p>
        </p:txBody>
      </p:sp>
      <p:sp>
        <p:nvSpPr>
          <p:cNvPr id="473" name="Google Shape;473;g83bfc57474_0_87"/>
          <p:cNvSpPr txBox="1"/>
          <p:nvPr/>
        </p:nvSpPr>
        <p:spPr>
          <a:xfrm>
            <a:off x="3342750" y="3375750"/>
            <a:ext cx="2409600" cy="1681200"/>
          </a:xfrm>
          <a:prstGeom prst="rect">
            <a:avLst/>
          </a:prstGeom>
          <a:solidFill>
            <a:srgbClr val="FFFFFF"/>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800"/>
              <a:buFont typeface="Consolas"/>
              <a:buNone/>
            </a:pPr>
            <a:r>
              <a:rPr lang="es-ES" sz="1200">
                <a:solidFill>
                  <a:schemeClr val="dk1"/>
                </a:solidFill>
                <a:latin typeface="Consolas"/>
                <a:ea typeface="Consolas"/>
                <a:cs typeface="Consolas"/>
                <a:sym typeface="Consolas"/>
              </a:rPr>
              <a:t>Proceso 2:</a:t>
            </a:r>
            <a:endParaRPr sz="1200">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rPr lang="es-ES" sz="1200">
                <a:solidFill>
                  <a:schemeClr val="dk1"/>
                </a:solidFill>
                <a:latin typeface="Consolas"/>
                <a:ea typeface="Consolas"/>
                <a:cs typeface="Consolas"/>
                <a:sym typeface="Consolas"/>
              </a:rPr>
              <a:t>{ inf:=…; sup:= …; </a:t>
            </a:r>
            <a:r>
              <a:rPr lang="es-ES" sz="1200">
                <a:solidFill>
                  <a:srgbClr val="38761D"/>
                </a:solidFill>
                <a:latin typeface="Consolas"/>
                <a:ea typeface="Consolas"/>
                <a:cs typeface="Consolas"/>
                <a:sym typeface="Consolas"/>
              </a:rPr>
              <a:t>cant</a:t>
            </a:r>
            <a:endParaRPr sz="1200">
              <a:solidFill>
                <a:srgbClr val="38761D"/>
              </a:solidFill>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rPr lang="es-ES" sz="1200">
                <a:solidFill>
                  <a:schemeClr val="dk1"/>
                </a:solidFill>
                <a:latin typeface="Consolas"/>
                <a:ea typeface="Consolas"/>
                <a:cs typeface="Consolas"/>
                <a:sym typeface="Consolas"/>
              </a:rPr>
              <a:t>  for i:= inf to sup do</a:t>
            </a:r>
            <a:endParaRPr sz="12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rPr lang="es-ES" sz="1200">
                <a:solidFill>
                  <a:schemeClr val="dk1"/>
                </a:solidFill>
                <a:latin typeface="Consolas"/>
                <a:ea typeface="Consolas"/>
                <a:cs typeface="Consolas"/>
                <a:sym typeface="Consolas"/>
              </a:rPr>
              <a:t>    if v[i] = N then</a:t>
            </a:r>
            <a:endParaRPr sz="12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rPr lang="es-ES" sz="1200">
                <a:solidFill>
                  <a:srgbClr val="D6286A"/>
                </a:solidFill>
                <a:latin typeface="Consolas"/>
                <a:ea typeface="Consolas"/>
                <a:cs typeface="Consolas"/>
                <a:sym typeface="Consolas"/>
              </a:rPr>
              <a:t>      </a:t>
            </a:r>
            <a:r>
              <a:rPr lang="es-ES" sz="1200">
                <a:latin typeface="Consolas"/>
                <a:ea typeface="Consolas"/>
                <a:cs typeface="Consolas"/>
                <a:sym typeface="Consolas"/>
              </a:rPr>
              <a:t>cant:= cant + 1</a:t>
            </a:r>
            <a:endParaRPr sz="1200">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t/>
            </a:r>
            <a:endParaRPr sz="1200">
              <a:solidFill>
                <a:srgbClr val="D6286A"/>
              </a:solidFill>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t/>
            </a:r>
            <a:endParaRPr sz="1200">
              <a:solidFill>
                <a:srgbClr val="D6286A"/>
              </a:solidFill>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t/>
            </a:r>
            <a:endParaRPr sz="1200">
              <a:solidFill>
                <a:srgbClr val="D6286A"/>
              </a:solidFill>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rPr lang="es-ES" sz="1200">
                <a:solidFill>
                  <a:schemeClr val="dk1"/>
                </a:solidFill>
                <a:latin typeface="Consolas"/>
                <a:ea typeface="Consolas"/>
                <a:cs typeface="Consolas"/>
                <a:sym typeface="Consolas"/>
              </a:rPr>
              <a:t>}</a:t>
            </a:r>
            <a:endParaRPr sz="1200">
              <a:solidFill>
                <a:schemeClr val="dk1"/>
              </a:solidFill>
              <a:latin typeface="Consolas"/>
              <a:ea typeface="Consolas"/>
              <a:cs typeface="Consolas"/>
              <a:sym typeface="Consolas"/>
            </a:endParaRPr>
          </a:p>
        </p:txBody>
      </p:sp>
      <p:sp>
        <p:nvSpPr>
          <p:cNvPr id="474" name="Google Shape;474;g83bfc57474_0_87"/>
          <p:cNvSpPr txBox="1"/>
          <p:nvPr/>
        </p:nvSpPr>
        <p:spPr>
          <a:xfrm>
            <a:off x="6033575" y="3375750"/>
            <a:ext cx="2537700" cy="1681200"/>
          </a:xfrm>
          <a:prstGeom prst="rect">
            <a:avLst/>
          </a:prstGeom>
          <a:solidFill>
            <a:srgbClr val="FFFFFF"/>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800"/>
              <a:buFont typeface="Consolas"/>
              <a:buNone/>
            </a:pPr>
            <a:r>
              <a:rPr lang="es-ES" sz="1200">
                <a:solidFill>
                  <a:schemeClr val="dk1"/>
                </a:solidFill>
                <a:latin typeface="Consolas"/>
                <a:ea typeface="Consolas"/>
                <a:cs typeface="Consolas"/>
                <a:sym typeface="Consolas"/>
              </a:rPr>
              <a:t>Proceso 3:</a:t>
            </a:r>
            <a:endParaRPr sz="1200">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rPr lang="es-ES" sz="1200">
                <a:solidFill>
                  <a:schemeClr val="dk1"/>
                </a:solidFill>
                <a:latin typeface="Consolas"/>
                <a:ea typeface="Consolas"/>
                <a:cs typeface="Consolas"/>
                <a:sym typeface="Consolas"/>
              </a:rPr>
              <a:t>{ inf:=…; sup:= …; </a:t>
            </a:r>
            <a:r>
              <a:rPr lang="es-ES" sz="1200">
                <a:solidFill>
                  <a:srgbClr val="38761D"/>
                </a:solidFill>
                <a:latin typeface="Consolas"/>
                <a:ea typeface="Consolas"/>
                <a:cs typeface="Consolas"/>
                <a:sym typeface="Consolas"/>
              </a:rPr>
              <a:t>cant</a:t>
            </a:r>
            <a:endParaRPr sz="1200">
              <a:solidFill>
                <a:srgbClr val="38761D"/>
              </a:solidFill>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rPr lang="es-ES" sz="1200">
                <a:solidFill>
                  <a:schemeClr val="dk1"/>
                </a:solidFill>
                <a:latin typeface="Consolas"/>
                <a:ea typeface="Consolas"/>
                <a:cs typeface="Consolas"/>
                <a:sym typeface="Consolas"/>
              </a:rPr>
              <a:t>  for i:= inf to sup do</a:t>
            </a:r>
            <a:endParaRPr sz="12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rPr lang="es-ES" sz="1200">
                <a:solidFill>
                  <a:schemeClr val="dk1"/>
                </a:solidFill>
                <a:latin typeface="Consolas"/>
                <a:ea typeface="Consolas"/>
                <a:cs typeface="Consolas"/>
                <a:sym typeface="Consolas"/>
              </a:rPr>
              <a:t>    if v[i] = N then</a:t>
            </a:r>
            <a:endParaRPr sz="12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rPr lang="es-ES" sz="1200">
                <a:solidFill>
                  <a:srgbClr val="D6286A"/>
                </a:solidFill>
                <a:latin typeface="Consolas"/>
                <a:ea typeface="Consolas"/>
                <a:cs typeface="Consolas"/>
                <a:sym typeface="Consolas"/>
              </a:rPr>
              <a:t>      </a:t>
            </a:r>
            <a:r>
              <a:rPr lang="es-ES" sz="1200">
                <a:latin typeface="Consolas"/>
                <a:ea typeface="Consolas"/>
                <a:cs typeface="Consolas"/>
                <a:sym typeface="Consolas"/>
              </a:rPr>
              <a:t>cant:= cant + 1</a:t>
            </a:r>
            <a:endParaRPr sz="1200">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t/>
            </a:r>
            <a:endParaRPr sz="1200">
              <a:solidFill>
                <a:srgbClr val="D6286A"/>
              </a:solidFill>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t/>
            </a:r>
            <a:endParaRPr sz="1200">
              <a:solidFill>
                <a:srgbClr val="D6286A"/>
              </a:solidFill>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t/>
            </a:r>
            <a:endParaRPr sz="1200">
              <a:solidFill>
                <a:srgbClr val="D6286A"/>
              </a:solidFill>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rPr lang="es-ES" sz="1200">
                <a:solidFill>
                  <a:schemeClr val="dk1"/>
                </a:solidFill>
                <a:latin typeface="Consolas"/>
                <a:ea typeface="Consolas"/>
                <a:cs typeface="Consolas"/>
                <a:sym typeface="Consolas"/>
              </a:rPr>
              <a:t>}</a:t>
            </a:r>
            <a:endParaRPr sz="1200">
              <a:solidFill>
                <a:schemeClr val="dk1"/>
              </a:solidFill>
              <a:latin typeface="Consolas"/>
              <a:ea typeface="Consolas"/>
              <a:cs typeface="Consolas"/>
              <a:sym typeface="Consolas"/>
            </a:endParaRPr>
          </a:p>
        </p:txBody>
      </p:sp>
      <p:graphicFrame>
        <p:nvGraphicFramePr>
          <p:cNvPr id="475" name="Google Shape;475;g83bfc57474_0_87"/>
          <p:cNvGraphicFramePr/>
          <p:nvPr/>
        </p:nvGraphicFramePr>
        <p:xfrm>
          <a:off x="1769557" y="2122454"/>
          <a:ext cx="3000000" cy="3000000"/>
        </p:xfrm>
        <a:graphic>
          <a:graphicData uri="http://schemas.openxmlformats.org/drawingml/2006/table">
            <a:tbl>
              <a:tblPr>
                <a:noFill/>
                <a:tableStyleId>{42747407-3FE7-4D5A-8809-206A67605857}</a:tableStyleId>
              </a:tblPr>
              <a:tblGrid>
                <a:gridCol w="570025"/>
                <a:gridCol w="570025"/>
                <a:gridCol w="570025"/>
                <a:gridCol w="570025"/>
                <a:gridCol w="570025"/>
                <a:gridCol w="570025"/>
                <a:gridCol w="570025"/>
                <a:gridCol w="570025"/>
                <a:gridCol w="570025"/>
                <a:gridCol w="382900"/>
              </a:tblGrid>
              <a:tr h="209550">
                <a:tc>
                  <a:txBody>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txBody>
                  <a:tcPr marT="34200" marB="342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588894"/>
                    </a:solidFill>
                  </a:tcPr>
                </a:tc>
                <a:tc>
                  <a:txBody>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txBody>
                  <a:tcPr marT="34200" marB="342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588894"/>
                    </a:solidFill>
                  </a:tcPr>
                </a:tc>
                <a:tc>
                  <a:txBody>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txBody>
                  <a:tcPr marT="34200" marB="342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588894"/>
                    </a:solidFill>
                  </a:tcPr>
                </a:tc>
                <a:tc>
                  <a:txBody>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txBody>
                  <a:tcPr marT="34200" marB="342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D6286A"/>
                    </a:solidFill>
                  </a:tcPr>
                </a:tc>
                <a:tc>
                  <a:txBody>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txBody>
                  <a:tcPr marT="34200" marB="342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D6286A"/>
                    </a:solidFill>
                  </a:tcPr>
                </a:tc>
                <a:tc>
                  <a:txBody>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txBody>
                  <a:tcPr marT="34200" marB="342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D6286A"/>
                    </a:solidFill>
                  </a:tcPr>
                </a:tc>
                <a:tc>
                  <a:txBody>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txBody>
                  <a:tcPr marT="34200" marB="342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D6286A"/>
                    </a:solidFill>
                  </a:tcPr>
                </a:tc>
                <a:tc>
                  <a:txBody>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txBody>
                  <a:tcPr marT="34200" marB="342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1A4A5D"/>
                    </a:solidFill>
                  </a:tcPr>
                </a:tc>
                <a:tc>
                  <a:txBody>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txBody>
                  <a:tcPr marT="34200" marB="342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1A4A5D"/>
                    </a:solidFill>
                  </a:tcPr>
                </a:tc>
                <a:tc>
                  <a:txBody>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a:txBody>
                  <a:tcPr marT="34200" marB="34200"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1A4A5D"/>
                    </a:solidFill>
                  </a:tcPr>
                </a:tc>
              </a:tr>
            </a:tbl>
          </a:graphicData>
        </a:graphic>
      </p:graphicFrame>
      <p:sp>
        <p:nvSpPr>
          <p:cNvPr id="476" name="Google Shape;476;g83bfc57474_0_87"/>
          <p:cNvSpPr txBox="1"/>
          <p:nvPr/>
        </p:nvSpPr>
        <p:spPr>
          <a:xfrm>
            <a:off x="1510400" y="2071261"/>
            <a:ext cx="399900" cy="39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800"/>
              <a:buFont typeface="Tahoma"/>
              <a:buNone/>
            </a:pPr>
            <a:r>
              <a:rPr i="0" lang="es-ES" u="none">
                <a:solidFill>
                  <a:srgbClr val="404040"/>
                </a:solidFill>
                <a:latin typeface="Roboto Condensed"/>
                <a:ea typeface="Roboto Condensed"/>
                <a:cs typeface="Roboto Condensed"/>
                <a:sym typeface="Roboto Condensed"/>
              </a:rPr>
              <a:t>V</a:t>
            </a:r>
            <a:endParaRPr>
              <a:solidFill>
                <a:srgbClr val="404040"/>
              </a:solidFill>
              <a:latin typeface="Roboto Condensed"/>
              <a:ea typeface="Roboto Condensed"/>
              <a:cs typeface="Roboto Condensed"/>
              <a:sym typeface="Roboto Condensed"/>
            </a:endParaRPr>
          </a:p>
        </p:txBody>
      </p:sp>
      <p:sp>
        <p:nvSpPr>
          <p:cNvPr id="477" name="Google Shape;477;g83bfc57474_0_87"/>
          <p:cNvSpPr txBox="1"/>
          <p:nvPr/>
        </p:nvSpPr>
        <p:spPr>
          <a:xfrm>
            <a:off x="7499429" y="2292734"/>
            <a:ext cx="735000" cy="346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rPr i="0" lang="es-ES" sz="1500" u="none">
                <a:solidFill>
                  <a:srgbClr val="404040"/>
                </a:solidFill>
                <a:latin typeface="Roboto Condensed"/>
                <a:ea typeface="Roboto Condensed"/>
                <a:cs typeface="Roboto Condensed"/>
                <a:sym typeface="Roboto Condensed"/>
              </a:rPr>
              <a:t>cont</a:t>
            </a:r>
            <a:endParaRPr sz="1500">
              <a:solidFill>
                <a:srgbClr val="404040"/>
              </a:solidFill>
              <a:latin typeface="Roboto Condensed"/>
              <a:ea typeface="Roboto Condensed"/>
              <a:cs typeface="Roboto Condensed"/>
              <a:sym typeface="Roboto Condensed"/>
            </a:endParaRPr>
          </a:p>
        </p:txBody>
      </p:sp>
      <p:sp>
        <p:nvSpPr>
          <p:cNvPr id="478" name="Google Shape;478;g83bfc57474_0_87"/>
          <p:cNvSpPr txBox="1"/>
          <p:nvPr/>
        </p:nvSpPr>
        <p:spPr>
          <a:xfrm>
            <a:off x="7499421" y="2114925"/>
            <a:ext cx="515700" cy="220800"/>
          </a:xfrm>
          <a:prstGeom prst="rect">
            <a:avLst/>
          </a:prstGeom>
          <a:noFill/>
          <a:ln cap="flat" cmpd="sng" w="12700">
            <a:solidFill>
              <a:srgbClr val="A6A6A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1800" u="none">
              <a:solidFill>
                <a:srgbClr val="404040"/>
              </a:solidFill>
              <a:latin typeface="Roboto Condensed"/>
              <a:ea typeface="Roboto Condensed"/>
              <a:cs typeface="Roboto Condensed"/>
              <a:sym typeface="Roboto Condensed"/>
            </a:endParaRPr>
          </a:p>
        </p:txBody>
      </p:sp>
      <p:sp>
        <p:nvSpPr>
          <p:cNvPr id="479" name="Google Shape;479;g83bfc57474_0_87"/>
          <p:cNvSpPr txBox="1"/>
          <p:nvPr/>
        </p:nvSpPr>
        <p:spPr>
          <a:xfrm>
            <a:off x="1921538" y="2288219"/>
            <a:ext cx="1198500" cy="3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i="0" lang="es-ES" sz="1500" u="none">
                <a:solidFill>
                  <a:srgbClr val="7F7F7F"/>
                </a:solidFill>
                <a:latin typeface="Economica"/>
                <a:ea typeface="Economica"/>
                <a:cs typeface="Economica"/>
                <a:sym typeface="Economica"/>
              </a:rPr>
              <a:t>Proceso 1</a:t>
            </a:r>
            <a:endParaRPr sz="1500">
              <a:solidFill>
                <a:srgbClr val="7F7F7F"/>
              </a:solidFill>
              <a:latin typeface="Economica"/>
              <a:ea typeface="Economica"/>
              <a:cs typeface="Economica"/>
              <a:sym typeface="Economica"/>
            </a:endParaRPr>
          </a:p>
        </p:txBody>
      </p:sp>
      <p:sp>
        <p:nvSpPr>
          <p:cNvPr id="480" name="Google Shape;480;g83bfc57474_0_87"/>
          <p:cNvSpPr txBox="1"/>
          <p:nvPr/>
        </p:nvSpPr>
        <p:spPr>
          <a:xfrm>
            <a:off x="4005926" y="2288219"/>
            <a:ext cx="1197000" cy="3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i="0" lang="es-ES" sz="1500" u="none">
                <a:solidFill>
                  <a:srgbClr val="7F7F7F"/>
                </a:solidFill>
                <a:latin typeface="Economica"/>
                <a:ea typeface="Economica"/>
                <a:cs typeface="Economica"/>
                <a:sym typeface="Economica"/>
              </a:rPr>
              <a:t>Proceso 2</a:t>
            </a:r>
            <a:endParaRPr sz="1500">
              <a:solidFill>
                <a:srgbClr val="7F7F7F"/>
              </a:solidFill>
              <a:latin typeface="Economica"/>
              <a:ea typeface="Economica"/>
              <a:cs typeface="Economica"/>
              <a:sym typeface="Economica"/>
            </a:endParaRPr>
          </a:p>
        </p:txBody>
      </p:sp>
      <p:sp>
        <p:nvSpPr>
          <p:cNvPr id="481" name="Google Shape;481;g83bfc57474_0_87"/>
          <p:cNvSpPr txBox="1"/>
          <p:nvPr/>
        </p:nvSpPr>
        <p:spPr>
          <a:xfrm>
            <a:off x="6191913" y="2288219"/>
            <a:ext cx="1198500" cy="3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Calibri"/>
              <a:buNone/>
            </a:pPr>
            <a:r>
              <a:rPr i="0" lang="es-ES" sz="1500" u="none">
                <a:solidFill>
                  <a:srgbClr val="7F7F7F"/>
                </a:solidFill>
                <a:latin typeface="Economica"/>
                <a:ea typeface="Economica"/>
                <a:cs typeface="Economica"/>
                <a:sym typeface="Economica"/>
              </a:rPr>
              <a:t>Proceso 3</a:t>
            </a:r>
            <a:endParaRPr sz="1500">
              <a:solidFill>
                <a:srgbClr val="7F7F7F"/>
              </a:solidFill>
              <a:latin typeface="Economica"/>
              <a:ea typeface="Economica"/>
              <a:cs typeface="Economica"/>
              <a:sym typeface="Economica"/>
            </a:endParaRPr>
          </a:p>
        </p:txBody>
      </p:sp>
      <p:sp>
        <p:nvSpPr>
          <p:cNvPr id="482" name="Google Shape;482;g83bfc57474_0_87"/>
          <p:cNvSpPr txBox="1"/>
          <p:nvPr/>
        </p:nvSpPr>
        <p:spPr>
          <a:xfrm>
            <a:off x="683500" y="3375758"/>
            <a:ext cx="2409600" cy="1681200"/>
          </a:xfrm>
          <a:prstGeom prst="rect">
            <a:avLst/>
          </a:prstGeom>
          <a:solidFill>
            <a:srgbClr val="FFFFFF"/>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onsolas"/>
              <a:buNone/>
            </a:pPr>
            <a:r>
              <a:rPr i="0" lang="es-ES" sz="1200" u="none">
                <a:solidFill>
                  <a:schemeClr val="dk1"/>
                </a:solidFill>
                <a:latin typeface="Consolas"/>
                <a:ea typeface="Consolas"/>
                <a:cs typeface="Consolas"/>
                <a:sym typeface="Consolas"/>
              </a:rPr>
              <a:t>Proceso 1:</a:t>
            </a:r>
            <a:endParaRPr sz="1200">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800"/>
              <a:buFont typeface="Consolas"/>
              <a:buNone/>
            </a:pPr>
            <a:r>
              <a:rPr i="0" lang="es-ES" sz="1200" u="none">
                <a:solidFill>
                  <a:schemeClr val="dk1"/>
                </a:solidFill>
                <a:latin typeface="Consolas"/>
                <a:ea typeface="Consolas"/>
                <a:cs typeface="Consolas"/>
                <a:sym typeface="Consolas"/>
              </a:rPr>
              <a:t>{ inf:=…; sup:= …; </a:t>
            </a:r>
            <a:r>
              <a:rPr b="1" i="0" lang="es-ES" sz="1200" u="none">
                <a:solidFill>
                  <a:srgbClr val="38761D"/>
                </a:solidFill>
                <a:latin typeface="Consolas"/>
                <a:ea typeface="Consolas"/>
                <a:cs typeface="Consolas"/>
                <a:sym typeface="Consolas"/>
              </a:rPr>
              <a:t>cant</a:t>
            </a:r>
            <a:endParaRPr b="1" i="0" sz="1200" u="none">
              <a:solidFill>
                <a:srgbClr val="38761D"/>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800"/>
              <a:buFont typeface="Consolas"/>
              <a:buNone/>
            </a:pPr>
            <a:r>
              <a:rPr i="0" lang="es-ES" sz="1200" u="none">
                <a:solidFill>
                  <a:schemeClr val="dk1"/>
                </a:solidFill>
                <a:latin typeface="Consolas"/>
                <a:ea typeface="Consolas"/>
                <a:cs typeface="Consolas"/>
                <a:sym typeface="Consolas"/>
              </a:rPr>
              <a:t>  for i:= inf to sup do</a:t>
            </a:r>
            <a:endParaRPr i="0" sz="1200" u="non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800"/>
              <a:buFont typeface="Consolas"/>
              <a:buNone/>
            </a:pPr>
            <a:r>
              <a:rPr lang="es-ES" sz="1200">
                <a:solidFill>
                  <a:schemeClr val="dk1"/>
                </a:solidFill>
                <a:latin typeface="Consolas"/>
                <a:ea typeface="Consolas"/>
                <a:cs typeface="Consolas"/>
                <a:sym typeface="Consolas"/>
              </a:rPr>
              <a:t>    if v[i] = N then</a:t>
            </a:r>
            <a:endParaRPr sz="12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800"/>
              <a:buFont typeface="Consolas"/>
              <a:buNone/>
            </a:pPr>
            <a:r>
              <a:rPr lang="es-ES" sz="1200">
                <a:solidFill>
                  <a:srgbClr val="38761D"/>
                </a:solidFill>
                <a:latin typeface="Consolas"/>
                <a:ea typeface="Consolas"/>
                <a:cs typeface="Consolas"/>
                <a:sym typeface="Consolas"/>
              </a:rPr>
              <a:t>      cant:= cant + 1</a:t>
            </a:r>
            <a:endParaRPr sz="1200">
              <a:solidFill>
                <a:srgbClr val="38761D"/>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800"/>
              <a:buFont typeface="Consolas"/>
              <a:buNone/>
            </a:pPr>
            <a:r>
              <a:rPr lang="es-ES" sz="1200">
                <a:solidFill>
                  <a:srgbClr val="D6286A"/>
                </a:solidFill>
                <a:latin typeface="Consolas"/>
                <a:ea typeface="Consolas"/>
                <a:cs typeface="Consolas"/>
                <a:sym typeface="Consolas"/>
              </a:rPr>
              <a:t>  P(cont)</a:t>
            </a:r>
            <a:endParaRPr sz="12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800"/>
              <a:buFont typeface="Consolas"/>
              <a:buNone/>
            </a:pPr>
            <a:r>
              <a:rPr i="0" lang="es-ES" sz="1200" u="none">
                <a:solidFill>
                  <a:schemeClr val="dk1"/>
                </a:solidFill>
                <a:latin typeface="Consolas"/>
                <a:ea typeface="Consolas"/>
                <a:cs typeface="Consolas"/>
                <a:sym typeface="Consolas"/>
              </a:rPr>
              <a:t>  cont:= cont + </a:t>
            </a:r>
            <a:r>
              <a:rPr lang="es-ES" sz="1200">
                <a:solidFill>
                  <a:schemeClr val="dk1"/>
                </a:solidFill>
                <a:latin typeface="Consolas"/>
                <a:ea typeface="Consolas"/>
                <a:cs typeface="Consolas"/>
                <a:sym typeface="Consolas"/>
              </a:rPr>
              <a:t>cant</a:t>
            </a:r>
            <a:r>
              <a:rPr i="0" lang="es-ES" sz="1200" u="none">
                <a:solidFill>
                  <a:schemeClr val="dk1"/>
                </a:solidFill>
                <a:latin typeface="Consolas"/>
                <a:ea typeface="Consolas"/>
                <a:cs typeface="Consolas"/>
                <a:sym typeface="Consolas"/>
              </a:rPr>
              <a:t>;</a:t>
            </a:r>
            <a:endParaRPr i="0" sz="1200" u="none">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rPr lang="es-ES" sz="1200">
                <a:solidFill>
                  <a:schemeClr val="dk1"/>
                </a:solidFill>
                <a:latin typeface="Consolas"/>
                <a:ea typeface="Consolas"/>
                <a:cs typeface="Consolas"/>
                <a:sym typeface="Consolas"/>
              </a:rPr>
              <a:t>  </a:t>
            </a:r>
            <a:r>
              <a:rPr lang="es-ES" sz="1200">
                <a:solidFill>
                  <a:srgbClr val="D6286A"/>
                </a:solidFill>
                <a:latin typeface="Consolas"/>
                <a:ea typeface="Consolas"/>
                <a:cs typeface="Consolas"/>
                <a:sym typeface="Consolas"/>
              </a:rPr>
              <a:t>V(cont)</a:t>
            </a:r>
            <a:endParaRPr sz="1200">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800"/>
              <a:buFont typeface="Consolas"/>
              <a:buNone/>
            </a:pPr>
            <a:r>
              <a:rPr i="0" lang="es-ES" sz="1200" u="none">
                <a:solidFill>
                  <a:schemeClr val="dk1"/>
                </a:solidFill>
                <a:latin typeface="Consolas"/>
                <a:ea typeface="Consolas"/>
                <a:cs typeface="Consolas"/>
                <a:sym typeface="Consolas"/>
              </a:rPr>
              <a:t>}</a:t>
            </a:r>
            <a:endParaRPr sz="1200">
              <a:latin typeface="Consolas"/>
              <a:ea typeface="Consolas"/>
              <a:cs typeface="Consolas"/>
              <a:sym typeface="Consolas"/>
            </a:endParaRPr>
          </a:p>
        </p:txBody>
      </p:sp>
      <p:sp>
        <p:nvSpPr>
          <p:cNvPr id="483" name="Google Shape;483;g83bfc57474_0_87"/>
          <p:cNvSpPr txBox="1"/>
          <p:nvPr/>
        </p:nvSpPr>
        <p:spPr>
          <a:xfrm>
            <a:off x="3342750" y="3375750"/>
            <a:ext cx="2409600" cy="1681200"/>
          </a:xfrm>
          <a:prstGeom prst="rect">
            <a:avLst/>
          </a:prstGeom>
          <a:solidFill>
            <a:srgbClr val="FFFFFF"/>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800"/>
              <a:buFont typeface="Consolas"/>
              <a:buNone/>
            </a:pPr>
            <a:r>
              <a:rPr lang="es-ES" sz="1200">
                <a:solidFill>
                  <a:schemeClr val="dk1"/>
                </a:solidFill>
                <a:latin typeface="Consolas"/>
                <a:ea typeface="Consolas"/>
                <a:cs typeface="Consolas"/>
                <a:sym typeface="Consolas"/>
              </a:rPr>
              <a:t>Proceso 2:</a:t>
            </a:r>
            <a:endParaRPr sz="1200">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rPr lang="es-ES" sz="1200">
                <a:solidFill>
                  <a:schemeClr val="dk1"/>
                </a:solidFill>
                <a:latin typeface="Consolas"/>
                <a:ea typeface="Consolas"/>
                <a:cs typeface="Consolas"/>
                <a:sym typeface="Consolas"/>
              </a:rPr>
              <a:t>{ inf:=…; sup:= …; </a:t>
            </a:r>
            <a:r>
              <a:rPr b="1" lang="es-ES" sz="1200">
                <a:solidFill>
                  <a:srgbClr val="38761D"/>
                </a:solidFill>
                <a:latin typeface="Consolas"/>
                <a:ea typeface="Consolas"/>
                <a:cs typeface="Consolas"/>
                <a:sym typeface="Consolas"/>
              </a:rPr>
              <a:t>cant</a:t>
            </a:r>
            <a:endParaRPr b="1" sz="1200">
              <a:solidFill>
                <a:srgbClr val="38761D"/>
              </a:solidFill>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rPr lang="es-ES" sz="1200">
                <a:solidFill>
                  <a:schemeClr val="dk1"/>
                </a:solidFill>
                <a:latin typeface="Consolas"/>
                <a:ea typeface="Consolas"/>
                <a:cs typeface="Consolas"/>
                <a:sym typeface="Consolas"/>
              </a:rPr>
              <a:t>  for i:= inf to sup do</a:t>
            </a:r>
            <a:endParaRPr sz="12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rPr lang="es-ES" sz="1200">
                <a:solidFill>
                  <a:schemeClr val="dk1"/>
                </a:solidFill>
                <a:latin typeface="Consolas"/>
                <a:ea typeface="Consolas"/>
                <a:cs typeface="Consolas"/>
                <a:sym typeface="Consolas"/>
              </a:rPr>
              <a:t>    if v[i] = N then</a:t>
            </a:r>
            <a:endParaRPr sz="12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rPr lang="es-ES" sz="1200">
                <a:solidFill>
                  <a:srgbClr val="38761D"/>
                </a:solidFill>
                <a:latin typeface="Consolas"/>
                <a:ea typeface="Consolas"/>
                <a:cs typeface="Consolas"/>
                <a:sym typeface="Consolas"/>
              </a:rPr>
              <a:t>      cant:= cant + 1</a:t>
            </a:r>
            <a:endParaRPr sz="1200">
              <a:solidFill>
                <a:srgbClr val="38761D"/>
              </a:solidFill>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rPr lang="es-ES" sz="1200">
                <a:solidFill>
                  <a:srgbClr val="D6286A"/>
                </a:solidFill>
                <a:latin typeface="Consolas"/>
                <a:ea typeface="Consolas"/>
                <a:cs typeface="Consolas"/>
                <a:sym typeface="Consolas"/>
              </a:rPr>
              <a:t>  P(cont)</a:t>
            </a:r>
            <a:endParaRPr sz="12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rPr lang="es-ES" sz="1200">
                <a:solidFill>
                  <a:schemeClr val="dk1"/>
                </a:solidFill>
                <a:latin typeface="Consolas"/>
                <a:ea typeface="Consolas"/>
                <a:cs typeface="Consolas"/>
                <a:sym typeface="Consolas"/>
              </a:rPr>
              <a:t>  cont:= cont + cant;</a:t>
            </a:r>
            <a:endParaRPr sz="12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rPr lang="es-ES" sz="1200">
                <a:solidFill>
                  <a:schemeClr val="dk1"/>
                </a:solidFill>
                <a:latin typeface="Consolas"/>
                <a:ea typeface="Consolas"/>
                <a:cs typeface="Consolas"/>
                <a:sym typeface="Consolas"/>
              </a:rPr>
              <a:t>  </a:t>
            </a:r>
            <a:r>
              <a:rPr lang="es-ES" sz="1200">
                <a:solidFill>
                  <a:srgbClr val="D6286A"/>
                </a:solidFill>
                <a:latin typeface="Consolas"/>
                <a:ea typeface="Consolas"/>
                <a:cs typeface="Consolas"/>
                <a:sym typeface="Consolas"/>
              </a:rPr>
              <a:t>V(cont)</a:t>
            </a:r>
            <a:endParaRPr sz="12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rPr lang="es-ES" sz="1200">
                <a:solidFill>
                  <a:schemeClr val="dk1"/>
                </a:solidFill>
                <a:latin typeface="Consolas"/>
                <a:ea typeface="Consolas"/>
                <a:cs typeface="Consolas"/>
                <a:sym typeface="Consolas"/>
              </a:rPr>
              <a:t>}</a:t>
            </a:r>
            <a:endParaRPr sz="1200">
              <a:solidFill>
                <a:schemeClr val="dk1"/>
              </a:solidFill>
              <a:latin typeface="Consolas"/>
              <a:ea typeface="Consolas"/>
              <a:cs typeface="Consolas"/>
              <a:sym typeface="Consolas"/>
            </a:endParaRPr>
          </a:p>
        </p:txBody>
      </p:sp>
      <p:sp>
        <p:nvSpPr>
          <p:cNvPr id="484" name="Google Shape;484;g83bfc57474_0_87"/>
          <p:cNvSpPr txBox="1"/>
          <p:nvPr/>
        </p:nvSpPr>
        <p:spPr>
          <a:xfrm>
            <a:off x="6033575" y="3375750"/>
            <a:ext cx="2537700" cy="1681200"/>
          </a:xfrm>
          <a:prstGeom prst="rect">
            <a:avLst/>
          </a:prstGeom>
          <a:solidFill>
            <a:srgbClr val="FFFFFF"/>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800"/>
              <a:buFont typeface="Consolas"/>
              <a:buNone/>
            </a:pPr>
            <a:r>
              <a:rPr lang="es-ES" sz="1200">
                <a:solidFill>
                  <a:schemeClr val="dk1"/>
                </a:solidFill>
                <a:latin typeface="Consolas"/>
                <a:ea typeface="Consolas"/>
                <a:cs typeface="Consolas"/>
                <a:sym typeface="Consolas"/>
              </a:rPr>
              <a:t>Proceso 3:</a:t>
            </a:r>
            <a:endParaRPr sz="1200">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rPr lang="es-ES" sz="1200">
                <a:solidFill>
                  <a:schemeClr val="dk1"/>
                </a:solidFill>
                <a:latin typeface="Consolas"/>
                <a:ea typeface="Consolas"/>
                <a:cs typeface="Consolas"/>
                <a:sym typeface="Consolas"/>
              </a:rPr>
              <a:t>{ inf:=…; sup:= …; </a:t>
            </a:r>
            <a:r>
              <a:rPr b="1" lang="es-ES" sz="1200">
                <a:solidFill>
                  <a:srgbClr val="38761D"/>
                </a:solidFill>
                <a:latin typeface="Consolas"/>
                <a:ea typeface="Consolas"/>
                <a:cs typeface="Consolas"/>
                <a:sym typeface="Consolas"/>
              </a:rPr>
              <a:t>cant</a:t>
            </a:r>
            <a:endParaRPr b="1" sz="1200">
              <a:solidFill>
                <a:srgbClr val="38761D"/>
              </a:solidFill>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rPr lang="es-ES" sz="1200">
                <a:solidFill>
                  <a:schemeClr val="dk1"/>
                </a:solidFill>
                <a:latin typeface="Consolas"/>
                <a:ea typeface="Consolas"/>
                <a:cs typeface="Consolas"/>
                <a:sym typeface="Consolas"/>
              </a:rPr>
              <a:t>  for i:= inf to sup do</a:t>
            </a:r>
            <a:endParaRPr sz="12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rPr lang="es-ES" sz="1200">
                <a:solidFill>
                  <a:schemeClr val="dk1"/>
                </a:solidFill>
                <a:latin typeface="Consolas"/>
                <a:ea typeface="Consolas"/>
                <a:cs typeface="Consolas"/>
                <a:sym typeface="Consolas"/>
              </a:rPr>
              <a:t>    if v[i] = N then</a:t>
            </a:r>
            <a:endParaRPr sz="12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rPr lang="es-ES" sz="1200">
                <a:solidFill>
                  <a:srgbClr val="38761D"/>
                </a:solidFill>
                <a:latin typeface="Consolas"/>
                <a:ea typeface="Consolas"/>
                <a:cs typeface="Consolas"/>
                <a:sym typeface="Consolas"/>
              </a:rPr>
              <a:t>      cant:= cant + 1</a:t>
            </a:r>
            <a:endParaRPr sz="1200">
              <a:solidFill>
                <a:srgbClr val="38761D"/>
              </a:solidFill>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rPr lang="es-ES" sz="1200">
                <a:solidFill>
                  <a:srgbClr val="D6286A"/>
                </a:solidFill>
                <a:latin typeface="Consolas"/>
                <a:ea typeface="Consolas"/>
                <a:cs typeface="Consolas"/>
                <a:sym typeface="Consolas"/>
              </a:rPr>
              <a:t>  P(cont)</a:t>
            </a:r>
            <a:endParaRPr sz="12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rPr lang="es-ES" sz="1200">
                <a:solidFill>
                  <a:schemeClr val="dk1"/>
                </a:solidFill>
                <a:latin typeface="Consolas"/>
                <a:ea typeface="Consolas"/>
                <a:cs typeface="Consolas"/>
                <a:sym typeface="Consolas"/>
              </a:rPr>
              <a:t>  cont:= cont + cant;</a:t>
            </a:r>
            <a:endParaRPr sz="12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rPr lang="es-ES" sz="1200">
                <a:solidFill>
                  <a:schemeClr val="dk1"/>
                </a:solidFill>
                <a:latin typeface="Consolas"/>
                <a:ea typeface="Consolas"/>
                <a:cs typeface="Consolas"/>
                <a:sym typeface="Consolas"/>
              </a:rPr>
              <a:t>  </a:t>
            </a:r>
            <a:r>
              <a:rPr lang="es-ES" sz="1200">
                <a:solidFill>
                  <a:srgbClr val="D6286A"/>
                </a:solidFill>
                <a:latin typeface="Consolas"/>
                <a:ea typeface="Consolas"/>
                <a:cs typeface="Consolas"/>
                <a:sym typeface="Consolas"/>
              </a:rPr>
              <a:t>V(cont)</a:t>
            </a:r>
            <a:endParaRPr sz="1200">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800"/>
              <a:buFont typeface="Consolas"/>
              <a:buNone/>
            </a:pPr>
            <a:r>
              <a:rPr lang="es-ES" sz="1200">
                <a:solidFill>
                  <a:schemeClr val="dk1"/>
                </a:solidFill>
                <a:latin typeface="Consolas"/>
                <a:ea typeface="Consolas"/>
                <a:cs typeface="Consolas"/>
                <a:sym typeface="Consolas"/>
              </a:rPr>
              <a:t>}</a:t>
            </a:r>
            <a:endParaRPr sz="1200">
              <a:solidFill>
                <a:schemeClr val="dk1"/>
              </a:solidFill>
              <a:latin typeface="Consolas"/>
              <a:ea typeface="Consolas"/>
              <a:cs typeface="Consolas"/>
              <a:sym typeface="Consolas"/>
            </a:endParaRPr>
          </a:p>
        </p:txBody>
      </p:sp>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2"/>
                                        </p:tgtEl>
                                        <p:attrNameLst>
                                          <p:attrName>style.visibility</p:attrName>
                                        </p:attrNameLst>
                                      </p:cBhvr>
                                      <p:to>
                                        <p:strVal val="visible"/>
                                      </p:to>
                                    </p:set>
                                    <p:animEffect filter="fade" transition="in">
                                      <p:cBhvr>
                                        <p:cTn dur="1000"/>
                                        <p:tgtEl>
                                          <p:spTgt spid="482"/>
                                        </p:tgtEl>
                                      </p:cBhvr>
                                    </p:animEffect>
                                  </p:childTnLst>
                                </p:cTn>
                              </p:par>
                              <p:par>
                                <p:cTn fill="hold" nodeType="with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1000"/>
                                        <p:tgtEl>
                                          <p:spTgt spid="483"/>
                                        </p:tgtEl>
                                      </p:cBhvr>
                                    </p:animEffect>
                                  </p:childTnLst>
                                </p:cTn>
                              </p:par>
                              <p:par>
                                <p:cTn fill="hold" nodeType="withEffect" presetClass="entr" presetID="10" presetSubtype="0">
                                  <p:stCondLst>
                                    <p:cond delay="0"/>
                                  </p:stCondLst>
                                  <p:childTnLst>
                                    <p:set>
                                      <p:cBhvr>
                                        <p:cTn dur="1" fill="hold">
                                          <p:stCondLst>
                                            <p:cond delay="0"/>
                                          </p:stCondLst>
                                        </p:cTn>
                                        <p:tgtEl>
                                          <p:spTgt spid="484"/>
                                        </p:tgtEl>
                                        <p:attrNameLst>
                                          <p:attrName>style.visibility</p:attrName>
                                        </p:attrNameLst>
                                      </p:cBhvr>
                                      <p:to>
                                        <p:strVal val="visible"/>
                                      </p:to>
                                    </p:set>
                                    <p:animEffect filter="fade" transition="in">
                                      <p:cBhvr>
                                        <p:cTn dur="1000"/>
                                        <p:tgtEl>
                                          <p:spTgt spid="4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g83bfc57474_0_10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ES"/>
              <a:t>Programación concurrente - </a:t>
            </a:r>
            <a:r>
              <a:rPr lang="es-ES" sz="2400"/>
              <a:t>Características</a:t>
            </a:r>
            <a:endParaRPr/>
          </a:p>
        </p:txBody>
      </p:sp>
      <p:sp>
        <p:nvSpPr>
          <p:cNvPr id="491" name="Google Shape;491;g83bfc57474_0_10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ES"/>
              <a:t>‹#›</a:t>
            </a:fld>
            <a:endParaRPr/>
          </a:p>
        </p:txBody>
      </p:sp>
      <p:sp>
        <p:nvSpPr>
          <p:cNvPr id="492" name="Google Shape;492;g83bfc57474_0_109"/>
          <p:cNvSpPr txBox="1"/>
          <p:nvPr/>
        </p:nvSpPr>
        <p:spPr>
          <a:xfrm>
            <a:off x="515325" y="1609750"/>
            <a:ext cx="3848100" cy="31503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800"/>
              <a:buFont typeface="Arial Narrow"/>
              <a:buNone/>
            </a:pPr>
            <a:r>
              <a:rPr i="0" lang="es-ES" sz="1600" u="none">
                <a:solidFill>
                  <a:schemeClr val="dk1"/>
                </a:solidFill>
                <a:latin typeface="Roboto Condensed"/>
                <a:ea typeface="Roboto Condensed"/>
                <a:cs typeface="Roboto Condensed"/>
                <a:sym typeface="Roboto Condensed"/>
              </a:rPr>
              <a:t>Los procesos concurrentes </a:t>
            </a:r>
            <a:r>
              <a:rPr lang="es-ES" sz="1600">
                <a:solidFill>
                  <a:schemeClr val="dk1"/>
                </a:solidFill>
                <a:latin typeface="Roboto Condensed"/>
                <a:ea typeface="Roboto Condensed"/>
                <a:cs typeface="Roboto Condensed"/>
                <a:sym typeface="Roboto Condensed"/>
              </a:rPr>
              <a:t>pueden tener</a:t>
            </a:r>
            <a:r>
              <a:rPr i="0" lang="es-ES" sz="1600" u="none">
                <a:solidFill>
                  <a:schemeClr val="dk1"/>
                </a:solidFill>
                <a:latin typeface="Roboto Condensed"/>
                <a:ea typeface="Roboto Condensed"/>
                <a:cs typeface="Roboto Condensed"/>
                <a:sym typeface="Roboto Condensed"/>
              </a:rPr>
              <a:t> necesidad de </a:t>
            </a:r>
            <a:r>
              <a:rPr i="0" lang="es-ES" sz="1600" u="none">
                <a:solidFill>
                  <a:srgbClr val="D6286A"/>
                </a:solidFill>
                <a:latin typeface="Roboto Condensed"/>
                <a:ea typeface="Roboto Condensed"/>
                <a:cs typeface="Roboto Condensed"/>
                <a:sym typeface="Roboto Condensed"/>
              </a:rPr>
              <a:t>comunicarse </a:t>
            </a:r>
            <a:r>
              <a:rPr i="0" lang="es-ES" sz="1600" u="none">
                <a:solidFill>
                  <a:schemeClr val="dk1"/>
                </a:solidFill>
                <a:latin typeface="Roboto Condensed"/>
                <a:ea typeface="Roboto Condensed"/>
                <a:cs typeface="Roboto Condensed"/>
                <a:sym typeface="Roboto Condensed"/>
              </a:rPr>
              <a:t>información.</a:t>
            </a:r>
            <a:endParaRPr sz="1600">
              <a:latin typeface="Roboto Condensed"/>
              <a:ea typeface="Roboto Condensed"/>
              <a:cs typeface="Roboto Condensed"/>
              <a:sym typeface="Roboto Condensed"/>
            </a:endParaRPr>
          </a:p>
          <a:p>
            <a:pPr indent="0" lvl="0" marL="0" marR="0" rtl="0" algn="just">
              <a:lnSpc>
                <a:spcPct val="100000"/>
              </a:lnSpc>
              <a:spcBef>
                <a:spcPts val="0"/>
              </a:spcBef>
              <a:spcAft>
                <a:spcPts val="0"/>
              </a:spcAft>
              <a:buClr>
                <a:schemeClr val="dk1"/>
              </a:buClr>
              <a:buSzPts val="2800"/>
              <a:buFont typeface="Tahoma"/>
              <a:buNone/>
            </a:pPr>
            <a:r>
              <a:t/>
            </a:r>
            <a:endParaRPr i="0" sz="1600" u="none">
              <a:solidFill>
                <a:schemeClr val="dk1"/>
              </a:solidFill>
              <a:latin typeface="Roboto Condensed"/>
              <a:ea typeface="Roboto Condensed"/>
              <a:cs typeface="Roboto Condensed"/>
              <a:sym typeface="Roboto Condensed"/>
            </a:endParaRPr>
          </a:p>
          <a:p>
            <a:pPr indent="0" lvl="0" marL="0" marR="0" rtl="0" algn="just">
              <a:lnSpc>
                <a:spcPct val="100000"/>
              </a:lnSpc>
              <a:spcBef>
                <a:spcPts val="0"/>
              </a:spcBef>
              <a:spcAft>
                <a:spcPts val="0"/>
              </a:spcAft>
              <a:buClr>
                <a:schemeClr val="dk1"/>
              </a:buClr>
              <a:buSzPts val="2800"/>
              <a:buFont typeface="Arial Narrow"/>
              <a:buNone/>
            </a:pPr>
            <a:r>
              <a:rPr i="0" lang="es-ES" sz="1600" u="none">
                <a:solidFill>
                  <a:schemeClr val="dk1"/>
                </a:solidFill>
                <a:latin typeface="Roboto Condensed"/>
                <a:ea typeface="Roboto Condensed"/>
                <a:cs typeface="Roboto Condensed"/>
                <a:sym typeface="Roboto Condensed"/>
              </a:rPr>
              <a:t>Además, puede ser necesario en ocasiones detener a un proceso hasta que se produzca un determinado evento o se den ciertas condiciones  </a:t>
            </a:r>
            <a:r>
              <a:rPr i="0" lang="es-ES" sz="1600" u="none">
                <a:solidFill>
                  <a:srgbClr val="D6286A"/>
                </a:solidFill>
                <a:latin typeface="Roboto Condensed"/>
                <a:ea typeface="Roboto Condensed"/>
                <a:cs typeface="Roboto Condensed"/>
                <a:sym typeface="Roboto Condensed"/>
              </a:rPr>
              <a:t>sincronización</a:t>
            </a:r>
            <a:endParaRPr i="0" sz="1600" u="none">
              <a:solidFill>
                <a:srgbClr val="D6286A"/>
              </a:solidFill>
              <a:latin typeface="Roboto Condensed"/>
              <a:ea typeface="Roboto Condensed"/>
              <a:cs typeface="Roboto Condensed"/>
              <a:sym typeface="Roboto Condensed"/>
            </a:endParaRPr>
          </a:p>
          <a:p>
            <a:pPr indent="0" lvl="0" marL="0" marR="0" rtl="0" algn="just">
              <a:lnSpc>
                <a:spcPct val="100000"/>
              </a:lnSpc>
              <a:spcBef>
                <a:spcPts val="0"/>
              </a:spcBef>
              <a:spcAft>
                <a:spcPts val="0"/>
              </a:spcAft>
              <a:buClr>
                <a:schemeClr val="dk1"/>
              </a:buClr>
              <a:buSzPts val="2800"/>
              <a:buFont typeface="Arial Narrow"/>
              <a:buNone/>
            </a:pPr>
            <a:r>
              <a:t/>
            </a:r>
            <a:endParaRPr sz="1600">
              <a:solidFill>
                <a:srgbClr val="D6286A"/>
              </a:solidFill>
              <a:latin typeface="Roboto Condensed"/>
              <a:ea typeface="Roboto Condensed"/>
              <a:cs typeface="Roboto Condensed"/>
              <a:sym typeface="Roboto Condensed"/>
            </a:endParaRPr>
          </a:p>
          <a:p>
            <a:pPr indent="0" lvl="0" marL="0" marR="0" rtl="0" algn="just">
              <a:lnSpc>
                <a:spcPct val="100000"/>
              </a:lnSpc>
              <a:spcBef>
                <a:spcPts val="0"/>
              </a:spcBef>
              <a:spcAft>
                <a:spcPts val="0"/>
              </a:spcAft>
              <a:buClr>
                <a:schemeClr val="dk1"/>
              </a:buClr>
              <a:buSzPts val="2800"/>
              <a:buFont typeface="Tahoma"/>
              <a:buNone/>
            </a:pPr>
            <a:r>
              <a:t/>
            </a:r>
            <a:endParaRPr i="0" sz="1000" u="none">
              <a:solidFill>
                <a:schemeClr val="dk1"/>
              </a:solidFill>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chemeClr val="dk1"/>
              </a:buClr>
              <a:buSzPts val="2800"/>
              <a:buFont typeface="Arial Narrow"/>
              <a:buNone/>
            </a:pPr>
            <a:r>
              <a:rPr i="0" lang="es-ES" sz="1600" u="none">
                <a:solidFill>
                  <a:schemeClr val="dk1"/>
                </a:solidFill>
                <a:latin typeface="Roboto Condensed"/>
                <a:ea typeface="Roboto Condensed"/>
                <a:cs typeface="Roboto Condensed"/>
                <a:sym typeface="Roboto Condensed"/>
              </a:rPr>
              <a:t>Los </a:t>
            </a:r>
            <a:r>
              <a:rPr i="0" lang="es-ES" sz="1600" u="none">
                <a:solidFill>
                  <a:srgbClr val="D6286A"/>
                </a:solidFill>
                <a:latin typeface="Roboto Condensed"/>
                <a:ea typeface="Roboto Condensed"/>
                <a:cs typeface="Roboto Condensed"/>
                <a:sym typeface="Roboto Condensed"/>
              </a:rPr>
              <a:t>lenguajes concurrentes </a:t>
            </a:r>
            <a:r>
              <a:rPr i="0" lang="es-ES" sz="1600" u="none">
                <a:solidFill>
                  <a:schemeClr val="dk1"/>
                </a:solidFill>
                <a:latin typeface="Roboto Condensed"/>
                <a:ea typeface="Roboto Condensed"/>
                <a:cs typeface="Roboto Condensed"/>
                <a:sym typeface="Roboto Condensed"/>
              </a:rPr>
              <a:t>deben proporcionar mecanismos de sincronización y comunicación.</a:t>
            </a:r>
            <a:endParaRPr sz="1600">
              <a:latin typeface="Roboto Condensed"/>
              <a:ea typeface="Roboto Condensed"/>
              <a:cs typeface="Roboto Condensed"/>
              <a:sym typeface="Roboto Condensed"/>
            </a:endParaRPr>
          </a:p>
        </p:txBody>
      </p:sp>
      <p:sp>
        <p:nvSpPr>
          <p:cNvPr id="493" name="Google Shape;493;g83bfc57474_0_109"/>
          <p:cNvSpPr/>
          <p:nvPr/>
        </p:nvSpPr>
        <p:spPr>
          <a:xfrm>
            <a:off x="6253924" y="2133600"/>
            <a:ext cx="1404000" cy="580200"/>
          </a:xfrm>
          <a:prstGeom prst="roundRect">
            <a:avLst>
              <a:gd fmla="val 50000" name="adj"/>
            </a:avLst>
          </a:prstGeom>
          <a:solidFill>
            <a:srgbClr val="0944A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sz="1200">
                <a:solidFill>
                  <a:srgbClr val="FFFFFF"/>
                </a:solidFill>
                <a:latin typeface="Roboto"/>
                <a:ea typeface="Roboto"/>
                <a:cs typeface="Roboto"/>
                <a:sym typeface="Roboto"/>
              </a:rPr>
              <a:t>Programa concurrente</a:t>
            </a:r>
            <a:endParaRPr sz="1600">
              <a:solidFill>
                <a:srgbClr val="FFFFFF"/>
              </a:solidFill>
            </a:endParaRPr>
          </a:p>
        </p:txBody>
      </p:sp>
      <p:sp>
        <p:nvSpPr>
          <p:cNvPr id="494" name="Google Shape;494;g83bfc57474_0_109"/>
          <p:cNvSpPr/>
          <p:nvPr/>
        </p:nvSpPr>
        <p:spPr>
          <a:xfrm>
            <a:off x="7629225" y="3313150"/>
            <a:ext cx="1404000" cy="5802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sz="1200">
                <a:solidFill>
                  <a:srgbClr val="FFFFFF"/>
                </a:solidFill>
                <a:latin typeface="Roboto"/>
                <a:ea typeface="Roboto"/>
                <a:cs typeface="Roboto"/>
                <a:sym typeface="Roboto"/>
              </a:rPr>
              <a:t>Sincronización</a:t>
            </a:r>
            <a:endParaRPr sz="1600">
              <a:solidFill>
                <a:srgbClr val="FFFFFF"/>
              </a:solidFill>
            </a:endParaRPr>
          </a:p>
        </p:txBody>
      </p:sp>
      <p:sp>
        <p:nvSpPr>
          <p:cNvPr id="495" name="Google Shape;495;g83bfc57474_0_109"/>
          <p:cNvSpPr/>
          <p:nvPr/>
        </p:nvSpPr>
        <p:spPr>
          <a:xfrm>
            <a:off x="4878650" y="3313150"/>
            <a:ext cx="1404000" cy="5802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ES" sz="1200">
                <a:solidFill>
                  <a:srgbClr val="FFFFFF"/>
                </a:solidFill>
                <a:latin typeface="Roboto"/>
                <a:ea typeface="Roboto"/>
                <a:cs typeface="Roboto"/>
                <a:sym typeface="Roboto"/>
              </a:rPr>
              <a:t>Comunicación</a:t>
            </a:r>
            <a:endParaRPr sz="1600">
              <a:solidFill>
                <a:srgbClr val="FFFFFF"/>
              </a:solidFill>
            </a:endParaRPr>
          </a:p>
        </p:txBody>
      </p:sp>
      <p:cxnSp>
        <p:nvCxnSpPr>
          <p:cNvPr id="496" name="Google Shape;496;g83bfc57474_0_109"/>
          <p:cNvCxnSpPr>
            <a:stCxn id="493" idx="2"/>
            <a:endCxn id="494" idx="0"/>
          </p:cNvCxnSpPr>
          <p:nvPr/>
        </p:nvCxnSpPr>
        <p:spPr>
          <a:xfrm flipH="1" rot="-5400000">
            <a:off x="7343824" y="2325900"/>
            <a:ext cx="599400" cy="1375200"/>
          </a:xfrm>
          <a:prstGeom prst="bentConnector3">
            <a:avLst>
              <a:gd fmla="val 49996" name="adj1"/>
            </a:avLst>
          </a:prstGeom>
          <a:noFill/>
          <a:ln cap="flat" cmpd="sng" w="9525">
            <a:solidFill>
              <a:srgbClr val="C2C2C2"/>
            </a:solidFill>
            <a:prstDash val="solid"/>
            <a:round/>
            <a:headEnd len="sm" w="sm" type="none"/>
            <a:tailEnd len="sm" w="sm" type="none"/>
          </a:ln>
        </p:spPr>
      </p:cxnSp>
      <p:cxnSp>
        <p:nvCxnSpPr>
          <p:cNvPr id="497" name="Google Shape;497;g83bfc57474_0_109"/>
          <p:cNvCxnSpPr>
            <a:stCxn id="495" idx="0"/>
            <a:endCxn id="493" idx="2"/>
          </p:cNvCxnSpPr>
          <p:nvPr/>
        </p:nvCxnSpPr>
        <p:spPr>
          <a:xfrm rot="-5400000">
            <a:off x="5968550" y="2325850"/>
            <a:ext cx="599400" cy="1375200"/>
          </a:xfrm>
          <a:prstGeom prst="bentConnector3">
            <a:avLst>
              <a:gd fmla="val 49996" name="adj1"/>
            </a:avLst>
          </a:prstGeom>
          <a:noFill/>
          <a:ln cap="flat" cmpd="sng" w="9525">
            <a:solidFill>
              <a:srgbClr val="C2C2C2"/>
            </a:solidFill>
            <a:prstDash val="solid"/>
            <a:round/>
            <a:headEnd len="sm" w="sm" type="none"/>
            <a:tailEnd len="sm" w="sm"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Google Shape;503;g83bfc57474_0_14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ES"/>
              <a:t>Programación concurrente - </a:t>
            </a:r>
            <a:r>
              <a:rPr lang="es-ES" sz="2400"/>
              <a:t>Características</a:t>
            </a:r>
            <a:endParaRPr/>
          </a:p>
        </p:txBody>
      </p:sp>
      <p:sp>
        <p:nvSpPr>
          <p:cNvPr id="504" name="Google Shape;504;g83bfc57474_0_1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ES"/>
              <a:t>‹#›</a:t>
            </a:fld>
            <a:endParaRPr/>
          </a:p>
        </p:txBody>
      </p:sp>
      <p:grpSp>
        <p:nvGrpSpPr>
          <p:cNvPr id="505" name="Google Shape;505;g83bfc57474_0_144"/>
          <p:cNvGrpSpPr/>
          <p:nvPr/>
        </p:nvGrpSpPr>
        <p:grpSpPr>
          <a:xfrm>
            <a:off x="1233487" y="2662238"/>
            <a:ext cx="3314550" cy="1530038"/>
            <a:chOff x="700087" y="2128838"/>
            <a:chExt cx="3314550" cy="1530038"/>
          </a:xfrm>
        </p:grpSpPr>
        <p:pic>
          <p:nvPicPr>
            <p:cNvPr descr="Imagen relacionada" id="506" name="Google Shape;506;g83bfc57474_0_144"/>
            <p:cNvPicPr preferRelativeResize="0"/>
            <p:nvPr/>
          </p:nvPicPr>
          <p:blipFill rotWithShape="1">
            <a:blip r:embed="rId3">
              <a:alphaModFix/>
            </a:blip>
            <a:srcRect b="0" l="0" r="0" t="0"/>
            <a:stretch/>
          </p:blipFill>
          <p:spPr>
            <a:xfrm>
              <a:off x="700087" y="2128838"/>
              <a:ext cx="2657475" cy="1166813"/>
            </a:xfrm>
            <a:prstGeom prst="rect">
              <a:avLst/>
            </a:prstGeom>
            <a:noFill/>
            <a:ln>
              <a:noFill/>
            </a:ln>
          </p:spPr>
        </p:pic>
        <p:sp>
          <p:nvSpPr>
            <p:cNvPr id="507" name="Google Shape;507;g83bfc57474_0_144"/>
            <p:cNvSpPr txBox="1"/>
            <p:nvPr/>
          </p:nvSpPr>
          <p:spPr>
            <a:xfrm>
              <a:off x="776287" y="3267075"/>
              <a:ext cx="1619100" cy="3918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800"/>
                <a:buFont typeface="Arial Narrow"/>
                <a:buNone/>
              </a:pPr>
              <a:r>
                <a:rPr i="0" lang="es-ES" sz="2100" u="none">
                  <a:solidFill>
                    <a:schemeClr val="dk1"/>
                  </a:solidFill>
                  <a:latin typeface="Economica"/>
                  <a:ea typeface="Economica"/>
                  <a:cs typeface="Economica"/>
                  <a:sym typeface="Economica"/>
                </a:rPr>
                <a:t>proceso 1</a:t>
              </a:r>
              <a:endParaRPr sz="2100">
                <a:latin typeface="Economica"/>
                <a:ea typeface="Economica"/>
                <a:cs typeface="Economica"/>
                <a:sym typeface="Economica"/>
              </a:endParaRPr>
            </a:p>
          </p:txBody>
        </p:sp>
        <p:sp>
          <p:nvSpPr>
            <p:cNvPr id="508" name="Google Shape;508;g83bfc57474_0_144"/>
            <p:cNvSpPr/>
            <p:nvPr/>
          </p:nvSpPr>
          <p:spPr>
            <a:xfrm>
              <a:off x="1541452" y="2537225"/>
              <a:ext cx="966509" cy="157247"/>
            </a:xfrm>
            <a:custGeom>
              <a:rect b="b" l="l" r="r" t="t"/>
              <a:pathLst>
                <a:path extrusionOk="0" h="128627" w="978743">
                  <a:moveTo>
                    <a:pt x="0" y="0"/>
                  </a:moveTo>
                  <a:cubicBezTo>
                    <a:pt x="121444" y="63103"/>
                    <a:pt x="242888" y="126206"/>
                    <a:pt x="400050" y="128587"/>
                  </a:cubicBezTo>
                  <a:cubicBezTo>
                    <a:pt x="557212" y="130968"/>
                    <a:pt x="854869" y="28575"/>
                    <a:pt x="942975" y="14287"/>
                  </a:cubicBezTo>
                  <a:cubicBezTo>
                    <a:pt x="1031081" y="-1"/>
                    <a:pt x="928688" y="42862"/>
                    <a:pt x="928688" y="42862"/>
                  </a:cubicBezTo>
                  <a:lnTo>
                    <a:pt x="928688" y="42862"/>
                  </a:lnTo>
                </a:path>
              </a:pathLst>
            </a:custGeom>
            <a:noFill/>
            <a:ln cap="flat" cmpd="sng" w="12700">
              <a:solidFill>
                <a:srgbClr val="3D4647"/>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1" sz="2800" u="none">
                <a:solidFill>
                  <a:schemeClr val="dk1"/>
                </a:solidFill>
                <a:latin typeface="Tahoma"/>
                <a:ea typeface="Tahoma"/>
                <a:cs typeface="Tahoma"/>
                <a:sym typeface="Tahoma"/>
              </a:endParaRPr>
            </a:p>
          </p:txBody>
        </p:sp>
        <p:sp>
          <p:nvSpPr>
            <p:cNvPr id="509" name="Google Shape;509;g83bfc57474_0_144"/>
            <p:cNvSpPr txBox="1"/>
            <p:nvPr/>
          </p:nvSpPr>
          <p:spPr>
            <a:xfrm>
              <a:off x="2395537" y="3246834"/>
              <a:ext cx="1619100" cy="3918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800"/>
                <a:buFont typeface="Arial Narrow"/>
                <a:buNone/>
              </a:pPr>
              <a:r>
                <a:rPr i="0" lang="es-ES" sz="2100" u="none">
                  <a:solidFill>
                    <a:schemeClr val="dk1"/>
                  </a:solidFill>
                  <a:latin typeface="Economica"/>
                  <a:ea typeface="Economica"/>
                  <a:cs typeface="Economica"/>
                  <a:sym typeface="Economica"/>
                </a:rPr>
                <a:t>proceso 2</a:t>
              </a:r>
              <a:endParaRPr sz="2100">
                <a:latin typeface="Economica"/>
                <a:ea typeface="Economica"/>
                <a:cs typeface="Economica"/>
                <a:sym typeface="Economica"/>
              </a:endParaRPr>
            </a:p>
          </p:txBody>
        </p:sp>
      </p:grpSp>
      <p:pic>
        <p:nvPicPr>
          <p:cNvPr id="510" name="Google Shape;510;g83bfc57474_0_144"/>
          <p:cNvPicPr preferRelativeResize="0"/>
          <p:nvPr/>
        </p:nvPicPr>
        <p:blipFill rotWithShape="1">
          <a:blip r:embed="rId4">
            <a:alphaModFix/>
          </a:blip>
          <a:srcRect b="0" l="0" r="0" t="0"/>
          <a:stretch/>
        </p:blipFill>
        <p:spPr>
          <a:xfrm>
            <a:off x="4419600" y="2838425"/>
            <a:ext cx="965690" cy="965690"/>
          </a:xfrm>
          <a:prstGeom prst="rect">
            <a:avLst/>
          </a:prstGeom>
          <a:noFill/>
          <a:ln>
            <a:noFill/>
          </a:ln>
        </p:spPr>
      </p:pic>
      <p:sp>
        <p:nvSpPr>
          <p:cNvPr id="511" name="Google Shape;511;g83bfc57474_0_144"/>
          <p:cNvSpPr txBox="1"/>
          <p:nvPr/>
        </p:nvSpPr>
        <p:spPr>
          <a:xfrm>
            <a:off x="5426075" y="2846784"/>
            <a:ext cx="2327400" cy="715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800"/>
              <a:buFont typeface="Arial Narrow"/>
              <a:buNone/>
            </a:pPr>
            <a:r>
              <a:rPr i="0" lang="es-ES" sz="2100" u="none">
                <a:solidFill>
                  <a:srgbClr val="D6286A"/>
                </a:solidFill>
                <a:latin typeface="Economica"/>
                <a:ea typeface="Economica"/>
                <a:cs typeface="Economica"/>
                <a:sym typeface="Economica"/>
              </a:rPr>
              <a:t>ENV</a:t>
            </a:r>
            <a:r>
              <a:rPr lang="es-ES" sz="2100">
                <a:solidFill>
                  <a:srgbClr val="D6286A"/>
                </a:solidFill>
                <a:latin typeface="Economica"/>
                <a:ea typeface="Economica"/>
                <a:cs typeface="Economica"/>
                <a:sym typeface="Economica"/>
              </a:rPr>
              <a:t>Í</a:t>
            </a:r>
            <a:r>
              <a:rPr i="0" lang="es-ES" sz="2100" u="none">
                <a:solidFill>
                  <a:srgbClr val="D6286A"/>
                </a:solidFill>
                <a:latin typeface="Economica"/>
                <a:ea typeface="Economica"/>
                <a:cs typeface="Economica"/>
                <a:sym typeface="Economica"/>
              </a:rPr>
              <a:t>O DE MENSAJES</a:t>
            </a:r>
            <a:endParaRPr sz="2100">
              <a:solidFill>
                <a:srgbClr val="D6286A"/>
              </a:solidFill>
              <a:latin typeface="Economica"/>
              <a:ea typeface="Economica"/>
              <a:cs typeface="Economica"/>
              <a:sym typeface="Economica"/>
            </a:endParaRPr>
          </a:p>
        </p:txBody>
      </p:sp>
      <p:sp>
        <p:nvSpPr>
          <p:cNvPr id="512" name="Google Shape;512;g83bfc57474_0_144"/>
          <p:cNvSpPr txBox="1"/>
          <p:nvPr/>
        </p:nvSpPr>
        <p:spPr>
          <a:xfrm>
            <a:off x="5502275" y="3542109"/>
            <a:ext cx="2327400" cy="715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800"/>
              <a:buFont typeface="Arial Narrow"/>
              <a:buNone/>
            </a:pPr>
            <a:r>
              <a:rPr i="0" lang="es-ES" sz="2100" u="none">
                <a:solidFill>
                  <a:srgbClr val="D6286A"/>
                </a:solidFill>
                <a:latin typeface="Economica"/>
                <a:ea typeface="Economica"/>
                <a:cs typeface="Economica"/>
                <a:sym typeface="Economica"/>
              </a:rPr>
              <a:t>MEMORIA COMPARTIDA</a:t>
            </a:r>
            <a:endParaRPr sz="2100">
              <a:solidFill>
                <a:srgbClr val="D6286A"/>
              </a:solidFill>
              <a:latin typeface="Economica"/>
              <a:ea typeface="Economica"/>
              <a:cs typeface="Economica"/>
              <a:sym typeface="Economica"/>
            </a:endParaRPr>
          </a:p>
        </p:txBody>
      </p:sp>
      <p:sp>
        <p:nvSpPr>
          <p:cNvPr id="513" name="Google Shape;513;g83bfc57474_0_144"/>
          <p:cNvSpPr txBox="1"/>
          <p:nvPr/>
        </p:nvSpPr>
        <p:spPr>
          <a:xfrm>
            <a:off x="0" y="1469975"/>
            <a:ext cx="3000000" cy="6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ES" sz="2500">
                <a:solidFill>
                  <a:srgbClr val="434343"/>
                </a:solidFill>
                <a:latin typeface="Economica"/>
                <a:ea typeface="Economica"/>
                <a:cs typeface="Economica"/>
                <a:sym typeface="Economica"/>
              </a:rPr>
              <a:t>COMUNICACIÓN</a:t>
            </a:r>
            <a:endParaRPr sz="2500">
              <a:solidFill>
                <a:srgbClr val="434343"/>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Google Shape;519;g83bfc57474_0_18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ES"/>
              <a:t>Programación concurrente - </a:t>
            </a:r>
            <a:r>
              <a:rPr lang="es-ES" sz="2400"/>
              <a:t>Características</a:t>
            </a:r>
            <a:endParaRPr/>
          </a:p>
        </p:txBody>
      </p:sp>
      <p:sp>
        <p:nvSpPr>
          <p:cNvPr id="520" name="Google Shape;520;g83bfc57474_0_1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ES"/>
              <a:t>‹#›</a:t>
            </a:fld>
            <a:endParaRPr/>
          </a:p>
        </p:txBody>
      </p:sp>
      <p:sp>
        <p:nvSpPr>
          <p:cNvPr id="521" name="Google Shape;521;g83bfc57474_0_181"/>
          <p:cNvSpPr txBox="1"/>
          <p:nvPr/>
        </p:nvSpPr>
        <p:spPr>
          <a:xfrm>
            <a:off x="602092" y="1924823"/>
            <a:ext cx="2540100" cy="393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800"/>
              <a:buFont typeface="Arial Narrow"/>
              <a:buNone/>
            </a:pPr>
            <a:r>
              <a:rPr lang="es-ES" sz="2400">
                <a:solidFill>
                  <a:srgbClr val="D6286A"/>
                </a:solidFill>
                <a:latin typeface="Economica"/>
                <a:ea typeface="Economica"/>
                <a:cs typeface="Economica"/>
                <a:sym typeface="Economica"/>
              </a:rPr>
              <a:t>MEMORIA COMPARTIDA</a:t>
            </a:r>
            <a:endParaRPr sz="2400">
              <a:solidFill>
                <a:srgbClr val="D6286A"/>
              </a:solidFill>
              <a:latin typeface="Economica"/>
              <a:ea typeface="Economica"/>
              <a:cs typeface="Economica"/>
              <a:sym typeface="Economica"/>
            </a:endParaRPr>
          </a:p>
        </p:txBody>
      </p:sp>
      <p:sp>
        <p:nvSpPr>
          <p:cNvPr id="522" name="Google Shape;522;g83bfc57474_0_181"/>
          <p:cNvSpPr txBox="1"/>
          <p:nvPr/>
        </p:nvSpPr>
        <p:spPr>
          <a:xfrm>
            <a:off x="3327925" y="2544925"/>
            <a:ext cx="5399400" cy="2357100"/>
          </a:xfrm>
          <a:prstGeom prst="rect">
            <a:avLst/>
          </a:prstGeom>
          <a:noFill/>
          <a:ln>
            <a:noFill/>
          </a:ln>
        </p:spPr>
        <p:txBody>
          <a:bodyPr anchorCtr="0" anchor="t" bIns="45700" lIns="91425" spcFirstLastPara="1" rIns="91425" wrap="square" tIns="45700">
            <a:noAutofit/>
          </a:bodyPr>
          <a:lstStyle/>
          <a:p>
            <a:pPr indent="-153987" lvl="0" marL="182562" marR="0" rtl="0" algn="just">
              <a:lnSpc>
                <a:spcPct val="100000"/>
              </a:lnSpc>
              <a:spcBef>
                <a:spcPts val="0"/>
              </a:spcBef>
              <a:spcAft>
                <a:spcPts val="0"/>
              </a:spcAft>
              <a:buClr>
                <a:srgbClr val="4A7090"/>
              </a:buClr>
              <a:buSzPts val="1550"/>
              <a:buFont typeface="Roboto Condensed"/>
              <a:buChar char="•"/>
            </a:pPr>
            <a:r>
              <a:rPr i="0" lang="es-ES" sz="1550" u="none">
                <a:solidFill>
                  <a:schemeClr val="dk1"/>
                </a:solidFill>
                <a:latin typeface="Roboto Condensed"/>
                <a:ea typeface="Roboto Condensed"/>
                <a:cs typeface="Roboto Condensed"/>
                <a:sym typeface="Roboto Condensed"/>
              </a:rPr>
              <a:t>Los procesos intercambian información sobre la memoria compartida o actúan coordinadamente sobre datos residentes en ella. </a:t>
            </a:r>
            <a:endParaRPr i="0" sz="1550" u="none">
              <a:solidFill>
                <a:schemeClr val="dk1"/>
              </a:solidFill>
              <a:latin typeface="Roboto Condensed"/>
              <a:ea typeface="Roboto Condensed"/>
              <a:cs typeface="Roboto Condensed"/>
              <a:sym typeface="Roboto Condensed"/>
            </a:endParaRPr>
          </a:p>
          <a:p>
            <a:pPr indent="-153987" lvl="0" marL="182562" marR="0" rtl="0" algn="just">
              <a:lnSpc>
                <a:spcPct val="100000"/>
              </a:lnSpc>
              <a:spcBef>
                <a:spcPts val="1000"/>
              </a:spcBef>
              <a:spcAft>
                <a:spcPts val="0"/>
              </a:spcAft>
              <a:buClr>
                <a:srgbClr val="4A7090"/>
              </a:buClr>
              <a:buSzPts val="1550"/>
              <a:buFont typeface="Roboto Condensed"/>
              <a:buChar char="•"/>
            </a:pPr>
            <a:r>
              <a:rPr i="0" lang="es-ES" sz="1550" u="none">
                <a:solidFill>
                  <a:schemeClr val="dk1"/>
                </a:solidFill>
                <a:latin typeface="Roboto Condensed"/>
                <a:ea typeface="Roboto Condensed"/>
                <a:cs typeface="Roboto Condensed"/>
                <a:sym typeface="Roboto Condensed"/>
              </a:rPr>
              <a:t>Lógicamente n</a:t>
            </a:r>
            <a:r>
              <a:rPr i="0" lang="es-ES" sz="1550" u="none">
                <a:solidFill>
                  <a:schemeClr val="dk1"/>
                </a:solidFill>
                <a:latin typeface="Roboto Condensed"/>
                <a:ea typeface="Roboto Condensed"/>
                <a:cs typeface="Roboto Condensed"/>
                <a:sym typeface="Roboto Condensed"/>
              </a:rPr>
              <a:t>o pueden operar simultáneamente sobre la memoria compartida, lo que obliga a bloquear y liberar el acceso a la memoria.</a:t>
            </a:r>
            <a:endParaRPr i="0" sz="1550" u="none">
              <a:solidFill>
                <a:schemeClr val="dk1"/>
              </a:solidFill>
              <a:latin typeface="Roboto Condensed"/>
              <a:ea typeface="Roboto Condensed"/>
              <a:cs typeface="Roboto Condensed"/>
              <a:sym typeface="Roboto Condensed"/>
            </a:endParaRPr>
          </a:p>
          <a:p>
            <a:pPr indent="-153987" lvl="0" marL="182562" marR="0" rtl="0" algn="just">
              <a:lnSpc>
                <a:spcPct val="100000"/>
              </a:lnSpc>
              <a:spcBef>
                <a:spcPts val="1000"/>
              </a:spcBef>
              <a:spcAft>
                <a:spcPts val="1000"/>
              </a:spcAft>
              <a:buClr>
                <a:srgbClr val="4A7090"/>
              </a:buClr>
              <a:buSzPts val="1550"/>
              <a:buFont typeface="Roboto Condensed"/>
              <a:buChar char="•"/>
            </a:pPr>
            <a:r>
              <a:rPr i="0" lang="es-ES" sz="1550" u="none">
                <a:solidFill>
                  <a:schemeClr val="dk1"/>
                </a:solidFill>
                <a:latin typeface="Roboto Condensed"/>
                <a:ea typeface="Roboto Condensed"/>
                <a:cs typeface="Roboto Condensed"/>
                <a:sym typeface="Roboto Condensed"/>
              </a:rPr>
              <a:t>La solución más elemental es una variable de control que habilite o no el acceso de un proceso a la memoria compartida.</a:t>
            </a:r>
            <a:endParaRPr sz="1550">
              <a:latin typeface="Roboto Condensed"/>
              <a:ea typeface="Roboto Condensed"/>
              <a:cs typeface="Roboto Condensed"/>
              <a:sym typeface="Roboto Condensed"/>
            </a:endParaRPr>
          </a:p>
        </p:txBody>
      </p:sp>
      <p:grpSp>
        <p:nvGrpSpPr>
          <p:cNvPr id="523" name="Google Shape;523;g83bfc57474_0_181"/>
          <p:cNvGrpSpPr/>
          <p:nvPr/>
        </p:nvGrpSpPr>
        <p:grpSpPr>
          <a:xfrm>
            <a:off x="964773" y="2679112"/>
            <a:ext cx="1857562" cy="2357045"/>
            <a:chOff x="812400" y="2571750"/>
            <a:chExt cx="1900125" cy="2503500"/>
          </a:xfrm>
        </p:grpSpPr>
        <p:sp>
          <p:nvSpPr>
            <p:cNvPr id="524" name="Google Shape;524;g83bfc57474_0_181"/>
            <p:cNvSpPr txBox="1"/>
            <p:nvPr/>
          </p:nvSpPr>
          <p:spPr>
            <a:xfrm>
              <a:off x="1071552" y="2571750"/>
              <a:ext cx="1227900" cy="577500"/>
            </a:xfrm>
            <a:prstGeom prst="rect">
              <a:avLst/>
            </a:prstGeom>
            <a:noFill/>
            <a:ln cap="flat" cmpd="sng" w="9525">
              <a:solidFill>
                <a:srgbClr val="D64E8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200"/>
                <a:buFont typeface="Arial Narrow"/>
                <a:buNone/>
              </a:pPr>
              <a:r>
                <a:rPr i="0" lang="es-ES" sz="1600" u="none">
                  <a:solidFill>
                    <a:srgbClr val="D6286A"/>
                  </a:solidFill>
                  <a:latin typeface="Economica"/>
                  <a:ea typeface="Economica"/>
                  <a:cs typeface="Economica"/>
                  <a:sym typeface="Economica"/>
                </a:rPr>
                <a:t>Recurso </a:t>
              </a:r>
              <a:endParaRPr sz="1600">
                <a:solidFill>
                  <a:srgbClr val="D6286A"/>
                </a:solidFill>
                <a:latin typeface="Economica"/>
                <a:ea typeface="Economica"/>
                <a:cs typeface="Economica"/>
                <a:sym typeface="Economica"/>
              </a:endParaRPr>
            </a:p>
            <a:p>
              <a:pPr indent="0" lvl="0" marL="0" marR="0" rtl="0" algn="ctr">
                <a:lnSpc>
                  <a:spcPct val="100000"/>
                </a:lnSpc>
                <a:spcBef>
                  <a:spcPts val="0"/>
                </a:spcBef>
                <a:spcAft>
                  <a:spcPts val="0"/>
                </a:spcAft>
                <a:buClr>
                  <a:schemeClr val="dk1"/>
                </a:buClr>
                <a:buSzPts val="2200"/>
                <a:buFont typeface="Arial Narrow"/>
                <a:buNone/>
              </a:pPr>
              <a:r>
                <a:rPr i="0" lang="es-ES" sz="1600" u="none">
                  <a:solidFill>
                    <a:srgbClr val="D6286A"/>
                  </a:solidFill>
                  <a:latin typeface="Economica"/>
                  <a:ea typeface="Economica"/>
                  <a:cs typeface="Economica"/>
                  <a:sym typeface="Economica"/>
                </a:rPr>
                <a:t>Compartido</a:t>
              </a:r>
              <a:endParaRPr sz="1600">
                <a:solidFill>
                  <a:srgbClr val="D6286A"/>
                </a:solidFill>
                <a:latin typeface="Economica"/>
                <a:ea typeface="Economica"/>
                <a:cs typeface="Economica"/>
                <a:sym typeface="Economica"/>
              </a:endParaRPr>
            </a:p>
          </p:txBody>
        </p:sp>
        <p:cxnSp>
          <p:nvCxnSpPr>
            <p:cNvPr id="525" name="Google Shape;525;g83bfc57474_0_181"/>
            <p:cNvCxnSpPr/>
            <p:nvPr/>
          </p:nvCxnSpPr>
          <p:spPr>
            <a:xfrm>
              <a:off x="1666875" y="3219450"/>
              <a:ext cx="0" cy="364200"/>
            </a:xfrm>
            <a:prstGeom prst="straightConnector1">
              <a:avLst/>
            </a:prstGeom>
            <a:noFill/>
            <a:ln cap="flat" cmpd="sng" w="9525">
              <a:solidFill>
                <a:srgbClr val="D6286A"/>
              </a:solidFill>
              <a:prstDash val="solid"/>
              <a:miter lim="800000"/>
              <a:headEnd len="med" w="med" type="none"/>
              <a:tailEnd len="med" w="med" type="triangle"/>
            </a:ln>
          </p:spPr>
        </p:cxnSp>
        <p:sp>
          <p:nvSpPr>
            <p:cNvPr id="526" name="Google Shape;526;g83bfc57474_0_181"/>
            <p:cNvSpPr txBox="1"/>
            <p:nvPr/>
          </p:nvSpPr>
          <p:spPr>
            <a:xfrm>
              <a:off x="1080668" y="3599252"/>
              <a:ext cx="1229100" cy="322800"/>
            </a:xfrm>
            <a:prstGeom prst="rect">
              <a:avLst/>
            </a:prstGeom>
            <a:noFill/>
            <a:ln cap="flat" cmpd="sng" w="9525">
              <a:solidFill>
                <a:srgbClr val="D64E8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200"/>
                <a:buFont typeface="Arial Narrow"/>
                <a:buNone/>
              </a:pPr>
              <a:r>
                <a:rPr lang="es-ES" sz="1500">
                  <a:solidFill>
                    <a:srgbClr val="D6286A"/>
                  </a:solidFill>
                  <a:latin typeface="Economica"/>
                  <a:ea typeface="Economica"/>
                  <a:cs typeface="Economica"/>
                  <a:sym typeface="Economica"/>
                </a:rPr>
                <a:t>¿Libre</a:t>
              </a:r>
              <a:r>
                <a:rPr i="0" lang="es-ES" sz="1500" u="none">
                  <a:solidFill>
                    <a:srgbClr val="D6286A"/>
                  </a:solidFill>
                  <a:latin typeface="Economica"/>
                  <a:ea typeface="Economica"/>
                  <a:cs typeface="Economica"/>
                  <a:sym typeface="Economica"/>
                </a:rPr>
                <a:t>?</a:t>
              </a:r>
              <a:endParaRPr sz="1500">
                <a:solidFill>
                  <a:srgbClr val="D6286A"/>
                </a:solidFill>
                <a:latin typeface="Economica"/>
                <a:ea typeface="Economica"/>
                <a:cs typeface="Economica"/>
                <a:sym typeface="Economica"/>
              </a:endParaRPr>
            </a:p>
          </p:txBody>
        </p:sp>
        <p:sp>
          <p:nvSpPr>
            <p:cNvPr id="527" name="Google Shape;527;g83bfc57474_0_181"/>
            <p:cNvSpPr txBox="1"/>
            <p:nvPr/>
          </p:nvSpPr>
          <p:spPr>
            <a:xfrm>
              <a:off x="987425" y="3890963"/>
              <a:ext cx="450900" cy="3930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800"/>
                <a:buFont typeface="Arial Narrow"/>
                <a:buNone/>
              </a:pPr>
              <a:r>
                <a:rPr i="0" lang="es-ES" u="none">
                  <a:solidFill>
                    <a:srgbClr val="D64E81"/>
                  </a:solidFill>
                  <a:latin typeface="Economica"/>
                  <a:ea typeface="Economica"/>
                  <a:cs typeface="Economica"/>
                  <a:sym typeface="Economica"/>
                </a:rPr>
                <a:t>si</a:t>
              </a:r>
              <a:endParaRPr>
                <a:solidFill>
                  <a:srgbClr val="D64E81"/>
                </a:solidFill>
                <a:latin typeface="Economica"/>
                <a:ea typeface="Economica"/>
                <a:cs typeface="Economica"/>
                <a:sym typeface="Economica"/>
              </a:endParaRPr>
            </a:p>
          </p:txBody>
        </p:sp>
        <p:sp>
          <p:nvSpPr>
            <p:cNvPr id="528" name="Google Shape;528;g83bfc57474_0_181"/>
            <p:cNvSpPr txBox="1"/>
            <p:nvPr/>
          </p:nvSpPr>
          <p:spPr>
            <a:xfrm>
              <a:off x="812400" y="4372050"/>
              <a:ext cx="778200" cy="703200"/>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0"/>
                </a:spcBef>
                <a:spcAft>
                  <a:spcPts val="0"/>
                </a:spcAft>
                <a:buClr>
                  <a:schemeClr val="dk1"/>
                </a:buClr>
                <a:buSzPts val="2200"/>
                <a:buFont typeface="Arial Narrow"/>
                <a:buNone/>
              </a:pPr>
              <a:r>
                <a:rPr i="0" lang="es-ES" u="none">
                  <a:solidFill>
                    <a:srgbClr val="D6286A"/>
                  </a:solidFill>
                  <a:latin typeface="Economica"/>
                  <a:ea typeface="Economica"/>
                  <a:cs typeface="Economica"/>
                  <a:sym typeface="Economica"/>
                </a:rPr>
                <a:t>Bloqueo</a:t>
              </a:r>
              <a:endParaRPr>
                <a:solidFill>
                  <a:srgbClr val="D6286A"/>
                </a:solidFill>
                <a:latin typeface="Economica"/>
                <a:ea typeface="Economica"/>
                <a:cs typeface="Economica"/>
                <a:sym typeface="Economica"/>
              </a:endParaRPr>
            </a:p>
            <a:p>
              <a:pPr indent="0" lvl="0" marL="0" marR="0" rtl="0" algn="just">
                <a:lnSpc>
                  <a:spcPct val="90000"/>
                </a:lnSpc>
                <a:spcBef>
                  <a:spcPts val="0"/>
                </a:spcBef>
                <a:spcAft>
                  <a:spcPts val="0"/>
                </a:spcAft>
                <a:buClr>
                  <a:schemeClr val="dk1"/>
                </a:buClr>
                <a:buSzPts val="2200"/>
                <a:buFont typeface="Arial Narrow"/>
                <a:buNone/>
              </a:pPr>
              <a:r>
                <a:rPr i="0" lang="es-ES" u="none">
                  <a:solidFill>
                    <a:srgbClr val="D6286A"/>
                  </a:solidFill>
                  <a:latin typeface="Economica"/>
                  <a:ea typeface="Economica"/>
                  <a:cs typeface="Economica"/>
                  <a:sym typeface="Economica"/>
                </a:rPr>
                <a:t>Uso</a:t>
              </a:r>
              <a:endParaRPr>
                <a:solidFill>
                  <a:srgbClr val="D6286A"/>
                </a:solidFill>
                <a:latin typeface="Economica"/>
                <a:ea typeface="Economica"/>
                <a:cs typeface="Economica"/>
                <a:sym typeface="Economica"/>
              </a:endParaRPr>
            </a:p>
            <a:p>
              <a:pPr indent="0" lvl="0" marL="0" marR="0" rtl="0" algn="just">
                <a:lnSpc>
                  <a:spcPct val="90000"/>
                </a:lnSpc>
                <a:spcBef>
                  <a:spcPts val="0"/>
                </a:spcBef>
                <a:spcAft>
                  <a:spcPts val="0"/>
                </a:spcAft>
                <a:buClr>
                  <a:schemeClr val="dk1"/>
                </a:buClr>
                <a:buSzPts val="2200"/>
                <a:buFont typeface="Arial Narrow"/>
                <a:buNone/>
              </a:pPr>
              <a:r>
                <a:rPr i="0" lang="es-ES" u="none">
                  <a:solidFill>
                    <a:srgbClr val="D6286A"/>
                  </a:solidFill>
                  <a:latin typeface="Economica"/>
                  <a:ea typeface="Economica"/>
                  <a:cs typeface="Economica"/>
                  <a:sym typeface="Economica"/>
                </a:rPr>
                <a:t>Libero</a:t>
              </a:r>
              <a:endParaRPr>
                <a:solidFill>
                  <a:srgbClr val="D6286A"/>
                </a:solidFill>
                <a:latin typeface="Economica"/>
                <a:ea typeface="Economica"/>
                <a:cs typeface="Economica"/>
                <a:sym typeface="Economica"/>
              </a:endParaRPr>
            </a:p>
          </p:txBody>
        </p:sp>
        <p:cxnSp>
          <p:nvCxnSpPr>
            <p:cNvPr id="529" name="Google Shape;529;g83bfc57474_0_181"/>
            <p:cNvCxnSpPr/>
            <p:nvPr/>
          </p:nvCxnSpPr>
          <p:spPr>
            <a:xfrm flipH="1">
              <a:off x="1197875" y="3900600"/>
              <a:ext cx="203700" cy="471600"/>
            </a:xfrm>
            <a:prstGeom prst="straightConnector1">
              <a:avLst/>
            </a:prstGeom>
            <a:noFill/>
            <a:ln cap="flat" cmpd="sng" w="9525">
              <a:solidFill>
                <a:srgbClr val="D6286A"/>
              </a:solidFill>
              <a:prstDash val="solid"/>
              <a:miter lim="800000"/>
              <a:headEnd len="med" w="med" type="none"/>
              <a:tailEnd len="med" w="med" type="triangle"/>
            </a:ln>
          </p:spPr>
        </p:cxnSp>
        <p:sp>
          <p:nvSpPr>
            <p:cNvPr id="530" name="Google Shape;530;g83bfc57474_0_181"/>
            <p:cNvSpPr/>
            <p:nvPr/>
          </p:nvSpPr>
          <p:spPr>
            <a:xfrm>
              <a:off x="2049475" y="3772496"/>
              <a:ext cx="663050" cy="537175"/>
            </a:xfrm>
            <a:custGeom>
              <a:rect b="b" l="l" r="r" t="t"/>
              <a:pathLst>
                <a:path extrusionOk="0" h="21487" w="26522">
                  <a:moveTo>
                    <a:pt x="0" y="7008"/>
                  </a:moveTo>
                  <a:cubicBezTo>
                    <a:pt x="1763" y="9388"/>
                    <a:pt x="6611" y="20495"/>
                    <a:pt x="10578" y="21288"/>
                  </a:cubicBezTo>
                  <a:cubicBezTo>
                    <a:pt x="14545" y="22081"/>
                    <a:pt x="21332" y="15118"/>
                    <a:pt x="23800" y="11768"/>
                  </a:cubicBezTo>
                  <a:cubicBezTo>
                    <a:pt x="26268" y="8418"/>
                    <a:pt x="27503" y="3129"/>
                    <a:pt x="25387" y="1190"/>
                  </a:cubicBezTo>
                  <a:cubicBezTo>
                    <a:pt x="23271" y="-749"/>
                    <a:pt x="13486" y="308"/>
                    <a:pt x="11106" y="132"/>
                  </a:cubicBezTo>
                </a:path>
              </a:pathLst>
            </a:custGeom>
            <a:noFill/>
            <a:ln cap="flat" cmpd="sng" w="9525">
              <a:solidFill>
                <a:srgbClr val="D64E81"/>
              </a:solidFill>
              <a:prstDash val="solid"/>
              <a:round/>
              <a:headEnd len="med" w="med" type="none"/>
              <a:tailEnd len="med" w="med" type="triangle"/>
            </a:ln>
          </p:spPr>
        </p:sp>
        <p:sp>
          <p:nvSpPr>
            <p:cNvPr id="531" name="Google Shape;531;g83bfc57474_0_181"/>
            <p:cNvSpPr txBox="1"/>
            <p:nvPr/>
          </p:nvSpPr>
          <p:spPr>
            <a:xfrm>
              <a:off x="1825625" y="3967163"/>
              <a:ext cx="450900" cy="3930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800"/>
                <a:buFont typeface="Arial Narrow"/>
                <a:buNone/>
              </a:pPr>
              <a:r>
                <a:rPr lang="es-ES">
                  <a:solidFill>
                    <a:srgbClr val="D64E81"/>
                  </a:solidFill>
                  <a:latin typeface="Economica"/>
                  <a:ea typeface="Economica"/>
                  <a:cs typeface="Economica"/>
                  <a:sym typeface="Economica"/>
                </a:rPr>
                <a:t>No</a:t>
              </a:r>
              <a:endParaRPr>
                <a:solidFill>
                  <a:srgbClr val="D64E81"/>
                </a:solidFill>
                <a:latin typeface="Economica"/>
                <a:ea typeface="Economica"/>
                <a:cs typeface="Economica"/>
                <a:sym typeface="Economica"/>
              </a:endParaRPr>
            </a:p>
          </p:txBody>
        </p:sp>
      </p:grpSp>
      <p:sp>
        <p:nvSpPr>
          <p:cNvPr id="532" name="Google Shape;532;g83bfc57474_0_181"/>
          <p:cNvSpPr txBox="1"/>
          <p:nvPr/>
        </p:nvSpPr>
        <p:spPr>
          <a:xfrm>
            <a:off x="4368719" y="1908369"/>
            <a:ext cx="2704200" cy="468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800"/>
              <a:buFont typeface="Arial Narrow"/>
              <a:buNone/>
            </a:pPr>
            <a:r>
              <a:rPr lang="es-ES" sz="2400">
                <a:solidFill>
                  <a:srgbClr val="D64E81"/>
                </a:solidFill>
                <a:latin typeface="Economica"/>
                <a:ea typeface="Economica"/>
                <a:cs typeface="Economica"/>
                <a:sym typeface="Economica"/>
              </a:rPr>
              <a:t>Bloquear</a:t>
            </a:r>
            <a:r>
              <a:rPr lang="es-ES" sz="2400">
                <a:solidFill>
                  <a:srgbClr val="D64E81"/>
                </a:solidFill>
                <a:latin typeface="Economica"/>
                <a:ea typeface="Economica"/>
                <a:cs typeface="Economica"/>
                <a:sym typeface="Economica"/>
              </a:rPr>
              <a:t>  -  Desbloquear</a:t>
            </a:r>
            <a:endParaRPr sz="2400">
              <a:solidFill>
                <a:srgbClr val="D64E81"/>
              </a:solidFill>
              <a:latin typeface="Economica"/>
              <a:ea typeface="Economica"/>
              <a:cs typeface="Economica"/>
              <a:sym typeface="Economica"/>
            </a:endParaRPr>
          </a:p>
        </p:txBody>
      </p:sp>
      <p:cxnSp>
        <p:nvCxnSpPr>
          <p:cNvPr id="533" name="Google Shape;533;g83bfc57474_0_181"/>
          <p:cNvCxnSpPr>
            <a:stCxn id="521" idx="3"/>
          </p:cNvCxnSpPr>
          <p:nvPr/>
        </p:nvCxnSpPr>
        <p:spPr>
          <a:xfrm>
            <a:off x="3142192" y="2121623"/>
            <a:ext cx="1241700" cy="50100"/>
          </a:xfrm>
          <a:prstGeom prst="straightConnector1">
            <a:avLst/>
          </a:prstGeom>
          <a:noFill/>
          <a:ln cap="flat" cmpd="sng" w="9525">
            <a:solidFill>
              <a:srgbClr val="D64E81"/>
            </a:solidFill>
            <a:prstDash val="dash"/>
            <a:round/>
            <a:headEnd len="med" w="med" type="none"/>
            <a:tailEnd len="med" w="med" type="triangle"/>
          </a:ln>
        </p:spPr>
      </p:cxnSp>
      <p:sp>
        <p:nvSpPr>
          <p:cNvPr id="534" name="Google Shape;534;g83bfc57474_0_181"/>
          <p:cNvSpPr txBox="1"/>
          <p:nvPr/>
        </p:nvSpPr>
        <p:spPr>
          <a:xfrm>
            <a:off x="624631" y="1481225"/>
            <a:ext cx="2433000" cy="6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2500">
                <a:solidFill>
                  <a:srgbClr val="434343"/>
                </a:solidFill>
                <a:latin typeface="Economica"/>
                <a:ea typeface="Economica"/>
                <a:cs typeface="Economica"/>
                <a:sym typeface="Economica"/>
              </a:rPr>
              <a:t>COMUNICACIÓN</a:t>
            </a:r>
            <a:endParaRPr sz="2500">
              <a:solidFill>
                <a:srgbClr val="434343"/>
              </a:solidFill>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Google Shape;540;g83bfc57474_0_16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ES"/>
              <a:t>Programación concurrente - </a:t>
            </a:r>
            <a:r>
              <a:rPr lang="es-ES" sz="2400"/>
              <a:t>Características</a:t>
            </a:r>
            <a:endParaRPr/>
          </a:p>
        </p:txBody>
      </p:sp>
      <p:sp>
        <p:nvSpPr>
          <p:cNvPr id="541" name="Google Shape;541;g83bfc57474_0_1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ES"/>
              <a:t>‹#›</a:t>
            </a:fld>
            <a:endParaRPr/>
          </a:p>
        </p:txBody>
      </p:sp>
      <p:sp>
        <p:nvSpPr>
          <p:cNvPr id="542" name="Google Shape;542;g83bfc57474_0_163"/>
          <p:cNvSpPr txBox="1"/>
          <p:nvPr/>
        </p:nvSpPr>
        <p:spPr>
          <a:xfrm>
            <a:off x="511175" y="1930604"/>
            <a:ext cx="2327400" cy="393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800"/>
              <a:buFont typeface="Arial Narrow"/>
              <a:buNone/>
            </a:pPr>
            <a:r>
              <a:rPr i="0" lang="es-ES" sz="2400" u="none">
                <a:solidFill>
                  <a:srgbClr val="D6286A"/>
                </a:solidFill>
                <a:latin typeface="Economica"/>
                <a:ea typeface="Economica"/>
                <a:cs typeface="Economica"/>
                <a:sym typeface="Economica"/>
              </a:rPr>
              <a:t>ENV</a:t>
            </a:r>
            <a:r>
              <a:rPr lang="es-ES" sz="2400">
                <a:solidFill>
                  <a:srgbClr val="D6286A"/>
                </a:solidFill>
                <a:latin typeface="Economica"/>
                <a:ea typeface="Economica"/>
                <a:cs typeface="Economica"/>
                <a:sym typeface="Economica"/>
              </a:rPr>
              <a:t>Í</a:t>
            </a:r>
            <a:r>
              <a:rPr i="0" lang="es-ES" sz="2400" u="none">
                <a:solidFill>
                  <a:srgbClr val="D6286A"/>
                </a:solidFill>
                <a:latin typeface="Economica"/>
                <a:ea typeface="Economica"/>
                <a:cs typeface="Economica"/>
                <a:sym typeface="Economica"/>
              </a:rPr>
              <a:t>O DE MENSAJES</a:t>
            </a:r>
            <a:endParaRPr sz="2400">
              <a:solidFill>
                <a:srgbClr val="D6286A"/>
              </a:solidFill>
              <a:latin typeface="Economica"/>
              <a:ea typeface="Economica"/>
              <a:cs typeface="Economica"/>
              <a:sym typeface="Economica"/>
            </a:endParaRPr>
          </a:p>
        </p:txBody>
      </p:sp>
      <p:sp>
        <p:nvSpPr>
          <p:cNvPr id="543" name="Google Shape;543;g83bfc57474_0_163"/>
          <p:cNvSpPr txBox="1"/>
          <p:nvPr/>
        </p:nvSpPr>
        <p:spPr>
          <a:xfrm>
            <a:off x="595050" y="2681900"/>
            <a:ext cx="2433000" cy="1522800"/>
          </a:xfrm>
          <a:prstGeom prst="rect">
            <a:avLst/>
          </a:prstGeom>
          <a:no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es-ES" sz="1900">
                <a:solidFill>
                  <a:schemeClr val="dk1"/>
                </a:solidFill>
                <a:latin typeface="Roboto Condensed Light"/>
                <a:ea typeface="Roboto Condensed Light"/>
                <a:cs typeface="Roboto Condensed Light"/>
                <a:sym typeface="Roboto Condensed Light"/>
              </a:rPr>
              <a:t>Forma de un mensaje: </a:t>
            </a:r>
            <a:endParaRPr sz="1900">
              <a:solidFill>
                <a:schemeClr val="dk1"/>
              </a:solidFill>
              <a:latin typeface="Roboto Condensed Light"/>
              <a:ea typeface="Roboto Condensed Light"/>
              <a:cs typeface="Roboto Condensed Light"/>
              <a:sym typeface="Roboto Condensed Light"/>
            </a:endParaRPr>
          </a:p>
          <a:p>
            <a:pPr indent="0" lvl="0" marL="0" rtl="0" algn="just">
              <a:spcBef>
                <a:spcPts val="0"/>
              </a:spcBef>
              <a:spcAft>
                <a:spcPts val="0"/>
              </a:spcAft>
              <a:buNone/>
            </a:pPr>
            <a:r>
              <a:rPr lang="es-ES" sz="1900">
                <a:solidFill>
                  <a:srgbClr val="7F7F7F"/>
                </a:solidFill>
                <a:latin typeface="Roboto Condensed Light"/>
                <a:ea typeface="Roboto Condensed Light"/>
                <a:cs typeface="Roboto Condensed Light"/>
                <a:sym typeface="Roboto Condensed Light"/>
              </a:rPr>
              <a:t>Origen</a:t>
            </a:r>
            <a:endParaRPr sz="1900">
              <a:solidFill>
                <a:srgbClr val="7F7F7F"/>
              </a:solidFill>
              <a:latin typeface="Roboto Condensed Light"/>
              <a:ea typeface="Roboto Condensed Light"/>
              <a:cs typeface="Roboto Condensed Light"/>
              <a:sym typeface="Roboto Condensed Light"/>
            </a:endParaRPr>
          </a:p>
          <a:p>
            <a:pPr indent="0" lvl="0" marL="0" rtl="0" algn="just">
              <a:spcBef>
                <a:spcPts val="0"/>
              </a:spcBef>
              <a:spcAft>
                <a:spcPts val="0"/>
              </a:spcAft>
              <a:buNone/>
            </a:pPr>
            <a:r>
              <a:rPr lang="es-ES" sz="1900">
                <a:solidFill>
                  <a:srgbClr val="7F7F7F"/>
                </a:solidFill>
                <a:latin typeface="Roboto Condensed Light"/>
                <a:ea typeface="Roboto Condensed Light"/>
                <a:cs typeface="Roboto Condensed Light"/>
                <a:sym typeface="Roboto Condensed Light"/>
              </a:rPr>
              <a:t>Destino</a:t>
            </a:r>
            <a:endParaRPr sz="1900">
              <a:solidFill>
                <a:srgbClr val="7F7F7F"/>
              </a:solidFill>
              <a:latin typeface="Roboto Condensed Light"/>
              <a:ea typeface="Roboto Condensed Light"/>
              <a:cs typeface="Roboto Condensed Light"/>
              <a:sym typeface="Roboto Condensed Light"/>
            </a:endParaRPr>
          </a:p>
          <a:p>
            <a:pPr indent="0" lvl="0" marL="0" rtl="0" algn="just">
              <a:spcBef>
                <a:spcPts val="0"/>
              </a:spcBef>
              <a:spcAft>
                <a:spcPts val="0"/>
              </a:spcAft>
              <a:buNone/>
            </a:pPr>
            <a:r>
              <a:rPr lang="es-ES" sz="1900">
                <a:solidFill>
                  <a:srgbClr val="7F7F7F"/>
                </a:solidFill>
                <a:latin typeface="Roboto Condensed Light"/>
                <a:ea typeface="Roboto Condensed Light"/>
                <a:cs typeface="Roboto Condensed Light"/>
                <a:sym typeface="Roboto Condensed Light"/>
              </a:rPr>
              <a:t>Contenido</a:t>
            </a:r>
            <a:endParaRPr sz="1900">
              <a:solidFill>
                <a:srgbClr val="7F7F7F"/>
              </a:solidFill>
              <a:latin typeface="Roboto Condensed Light"/>
              <a:ea typeface="Roboto Condensed Light"/>
              <a:cs typeface="Roboto Condensed Light"/>
              <a:sym typeface="Roboto Condensed Light"/>
            </a:endParaRPr>
          </a:p>
        </p:txBody>
      </p:sp>
      <p:sp>
        <p:nvSpPr>
          <p:cNvPr id="544" name="Google Shape;544;g83bfc57474_0_163"/>
          <p:cNvSpPr txBox="1"/>
          <p:nvPr/>
        </p:nvSpPr>
        <p:spPr>
          <a:xfrm>
            <a:off x="3312450" y="2385150"/>
            <a:ext cx="5160000" cy="2480700"/>
          </a:xfrm>
          <a:prstGeom prst="rect">
            <a:avLst/>
          </a:prstGeom>
          <a:noFill/>
          <a:ln>
            <a:noFill/>
          </a:ln>
        </p:spPr>
        <p:txBody>
          <a:bodyPr anchorCtr="0" anchor="t" bIns="45700" lIns="91425" spcFirstLastPara="1" rIns="91425" wrap="square" tIns="45700">
            <a:noAutofit/>
          </a:bodyPr>
          <a:lstStyle/>
          <a:p>
            <a:pPr indent="-150812" lvl="0" marL="182562" marR="0" rtl="0" algn="just">
              <a:lnSpc>
                <a:spcPct val="100000"/>
              </a:lnSpc>
              <a:spcBef>
                <a:spcPts val="0"/>
              </a:spcBef>
              <a:spcAft>
                <a:spcPts val="0"/>
              </a:spcAft>
              <a:buClr>
                <a:srgbClr val="4A7090"/>
              </a:buClr>
              <a:buSzPts val="1700"/>
              <a:buFont typeface="Roboto Condensed"/>
              <a:buChar char="•"/>
            </a:pPr>
            <a:r>
              <a:rPr i="0" lang="es-ES" sz="1700" u="none">
                <a:solidFill>
                  <a:schemeClr val="dk1"/>
                </a:solidFill>
                <a:latin typeface="Roboto Condensed"/>
                <a:ea typeface="Roboto Condensed"/>
                <a:cs typeface="Roboto Condensed"/>
                <a:sym typeface="Roboto Condensed"/>
              </a:rPr>
              <a:t>Es necesario establecer un canal (lógico o físico) para transmitir información entre procesos. </a:t>
            </a:r>
            <a:endParaRPr sz="1700">
              <a:latin typeface="Roboto Condensed"/>
              <a:ea typeface="Roboto Condensed"/>
              <a:cs typeface="Roboto Condensed"/>
              <a:sym typeface="Roboto Condensed"/>
            </a:endParaRPr>
          </a:p>
          <a:p>
            <a:pPr indent="-42862" lvl="0" marL="182562" marR="0" rtl="0" algn="just">
              <a:lnSpc>
                <a:spcPct val="100000"/>
              </a:lnSpc>
              <a:spcBef>
                <a:spcPts val="0"/>
              </a:spcBef>
              <a:spcAft>
                <a:spcPts val="0"/>
              </a:spcAft>
              <a:buClr>
                <a:srgbClr val="4A7090"/>
              </a:buClr>
              <a:buSzPts val="2200"/>
              <a:buFont typeface="Arial"/>
              <a:buNone/>
            </a:pPr>
            <a:r>
              <a:t/>
            </a:r>
            <a:endParaRPr i="0" sz="1700" u="none">
              <a:solidFill>
                <a:schemeClr val="dk1"/>
              </a:solidFill>
              <a:latin typeface="Roboto Condensed"/>
              <a:ea typeface="Roboto Condensed"/>
              <a:cs typeface="Roboto Condensed"/>
              <a:sym typeface="Roboto Condensed"/>
            </a:endParaRPr>
          </a:p>
          <a:p>
            <a:pPr indent="-150812" lvl="0" marL="182562" marR="0" rtl="0" algn="just">
              <a:lnSpc>
                <a:spcPct val="100000"/>
              </a:lnSpc>
              <a:spcBef>
                <a:spcPts val="0"/>
              </a:spcBef>
              <a:spcAft>
                <a:spcPts val="0"/>
              </a:spcAft>
              <a:buClr>
                <a:srgbClr val="4A7090"/>
              </a:buClr>
              <a:buSzPts val="1700"/>
              <a:buFont typeface="Roboto Condensed"/>
              <a:buChar char="•"/>
            </a:pPr>
            <a:r>
              <a:rPr i="0" lang="es-ES" sz="1700" u="none">
                <a:solidFill>
                  <a:schemeClr val="dk1"/>
                </a:solidFill>
                <a:latin typeface="Roboto Condensed"/>
                <a:ea typeface="Roboto Condensed"/>
                <a:cs typeface="Roboto Condensed"/>
                <a:sym typeface="Roboto Condensed"/>
              </a:rPr>
              <a:t>También el lenguaje debe proveer un protocolo adecuado.</a:t>
            </a:r>
            <a:endParaRPr sz="1700">
              <a:latin typeface="Roboto Condensed"/>
              <a:ea typeface="Roboto Condensed"/>
              <a:cs typeface="Roboto Condensed"/>
              <a:sym typeface="Roboto Condensed"/>
            </a:endParaRPr>
          </a:p>
          <a:p>
            <a:pPr indent="-42862" lvl="0" marL="182562" marR="0" rtl="0" algn="just">
              <a:lnSpc>
                <a:spcPct val="100000"/>
              </a:lnSpc>
              <a:spcBef>
                <a:spcPts val="0"/>
              </a:spcBef>
              <a:spcAft>
                <a:spcPts val="0"/>
              </a:spcAft>
              <a:buClr>
                <a:srgbClr val="4A7090"/>
              </a:buClr>
              <a:buSzPts val="2200"/>
              <a:buFont typeface="Arial"/>
              <a:buNone/>
            </a:pPr>
            <a:r>
              <a:t/>
            </a:r>
            <a:endParaRPr i="0" sz="1700" u="none">
              <a:solidFill>
                <a:schemeClr val="dk1"/>
              </a:solidFill>
              <a:latin typeface="Roboto Condensed"/>
              <a:ea typeface="Roboto Condensed"/>
              <a:cs typeface="Roboto Condensed"/>
              <a:sym typeface="Roboto Condensed"/>
            </a:endParaRPr>
          </a:p>
          <a:p>
            <a:pPr indent="-150812" lvl="0" marL="182562" marR="0" rtl="0" algn="just">
              <a:lnSpc>
                <a:spcPct val="100000"/>
              </a:lnSpc>
              <a:spcBef>
                <a:spcPts val="0"/>
              </a:spcBef>
              <a:spcAft>
                <a:spcPts val="0"/>
              </a:spcAft>
              <a:buClr>
                <a:srgbClr val="4A7090"/>
              </a:buClr>
              <a:buSzPts val="1700"/>
              <a:buFont typeface="Roboto Condensed"/>
              <a:buChar char="•"/>
            </a:pPr>
            <a:r>
              <a:rPr i="0" lang="es-ES" sz="1700" u="none">
                <a:solidFill>
                  <a:schemeClr val="dk1"/>
                </a:solidFill>
                <a:latin typeface="Roboto Condensed"/>
                <a:ea typeface="Roboto Condensed"/>
                <a:cs typeface="Roboto Condensed"/>
                <a:sym typeface="Roboto Condensed"/>
              </a:rPr>
              <a:t>Para que la comunicación sea efectiva los procesos deben “saber” cuándo tienen mensajes para leer y cu</a:t>
            </a:r>
            <a:r>
              <a:rPr lang="es-ES" sz="1700">
                <a:solidFill>
                  <a:schemeClr val="dk1"/>
                </a:solidFill>
                <a:latin typeface="Roboto Condensed"/>
                <a:ea typeface="Roboto Condensed"/>
                <a:cs typeface="Roboto Condensed"/>
                <a:sym typeface="Roboto Condensed"/>
              </a:rPr>
              <a:t>á</a:t>
            </a:r>
            <a:r>
              <a:rPr i="0" lang="es-ES" sz="1700" u="none">
                <a:solidFill>
                  <a:schemeClr val="dk1"/>
                </a:solidFill>
                <a:latin typeface="Roboto Condensed"/>
                <a:ea typeface="Roboto Condensed"/>
                <a:cs typeface="Roboto Condensed"/>
                <a:sym typeface="Roboto Condensed"/>
              </a:rPr>
              <a:t>ndo deben transmitir mensajes.</a:t>
            </a:r>
            <a:endParaRPr sz="1700">
              <a:latin typeface="Roboto Condensed"/>
              <a:ea typeface="Roboto Condensed"/>
              <a:cs typeface="Roboto Condensed"/>
              <a:sym typeface="Roboto Condensed"/>
            </a:endParaRPr>
          </a:p>
        </p:txBody>
      </p:sp>
      <p:sp>
        <p:nvSpPr>
          <p:cNvPr id="545" name="Google Shape;545;g83bfc57474_0_163"/>
          <p:cNvSpPr txBox="1"/>
          <p:nvPr/>
        </p:nvSpPr>
        <p:spPr>
          <a:xfrm>
            <a:off x="3969150" y="1889800"/>
            <a:ext cx="1977900" cy="468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800"/>
              <a:buFont typeface="Arial Narrow"/>
              <a:buNone/>
            </a:pPr>
            <a:r>
              <a:rPr lang="es-ES" sz="2400">
                <a:solidFill>
                  <a:srgbClr val="D64E81"/>
                </a:solidFill>
                <a:latin typeface="Economica"/>
                <a:ea typeface="Economica"/>
                <a:cs typeface="Economica"/>
                <a:sym typeface="Economica"/>
              </a:rPr>
              <a:t>Enviar  -  Recibir</a:t>
            </a:r>
            <a:endParaRPr sz="2400">
              <a:solidFill>
                <a:srgbClr val="D64E81"/>
              </a:solidFill>
              <a:latin typeface="Economica"/>
              <a:ea typeface="Economica"/>
              <a:cs typeface="Economica"/>
              <a:sym typeface="Economica"/>
            </a:endParaRPr>
          </a:p>
        </p:txBody>
      </p:sp>
      <p:cxnSp>
        <p:nvCxnSpPr>
          <p:cNvPr id="546" name="Google Shape;546;g83bfc57474_0_163"/>
          <p:cNvCxnSpPr>
            <a:stCxn id="542" idx="3"/>
          </p:cNvCxnSpPr>
          <p:nvPr/>
        </p:nvCxnSpPr>
        <p:spPr>
          <a:xfrm flipH="1" rot="10800000">
            <a:off x="2838575" y="2101304"/>
            <a:ext cx="1149600" cy="26100"/>
          </a:xfrm>
          <a:prstGeom prst="straightConnector1">
            <a:avLst/>
          </a:prstGeom>
          <a:noFill/>
          <a:ln cap="flat" cmpd="sng" w="9525">
            <a:solidFill>
              <a:srgbClr val="D64E81"/>
            </a:solidFill>
            <a:prstDash val="dash"/>
            <a:round/>
            <a:headEnd len="med" w="med" type="none"/>
            <a:tailEnd len="med" w="med" type="triangle"/>
          </a:ln>
        </p:spPr>
      </p:cxnSp>
      <p:sp>
        <p:nvSpPr>
          <p:cNvPr id="547" name="Google Shape;547;g83bfc57474_0_163"/>
          <p:cNvSpPr txBox="1"/>
          <p:nvPr/>
        </p:nvSpPr>
        <p:spPr>
          <a:xfrm>
            <a:off x="624631" y="1481225"/>
            <a:ext cx="2433000" cy="6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2500">
                <a:solidFill>
                  <a:srgbClr val="434343"/>
                </a:solidFill>
                <a:latin typeface="Economica"/>
                <a:ea typeface="Economica"/>
                <a:cs typeface="Economica"/>
                <a:sym typeface="Economica"/>
              </a:rPr>
              <a:t>COMUNICACIÓN</a:t>
            </a:r>
            <a:endParaRPr sz="2500">
              <a:solidFill>
                <a:srgbClr val="434343"/>
              </a:solidFill>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Google Shape;553;g52ec46e79e_1_2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ES"/>
              <a:t>Programación concurrente - </a:t>
            </a:r>
            <a:r>
              <a:rPr lang="es-ES" sz="2400"/>
              <a:t>Características</a:t>
            </a:r>
            <a:endParaRPr/>
          </a:p>
        </p:txBody>
      </p:sp>
      <p:sp>
        <p:nvSpPr>
          <p:cNvPr id="554" name="Google Shape;554;g52ec46e79e_1_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ES"/>
              <a:t>‹#›</a:t>
            </a:fld>
            <a:endParaRPr/>
          </a:p>
        </p:txBody>
      </p:sp>
      <p:sp>
        <p:nvSpPr>
          <p:cNvPr id="555" name="Google Shape;555;g52ec46e79e_1_20"/>
          <p:cNvSpPr txBox="1"/>
          <p:nvPr/>
        </p:nvSpPr>
        <p:spPr>
          <a:xfrm>
            <a:off x="1309687" y="3800475"/>
            <a:ext cx="1619100" cy="3918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800"/>
              <a:buFont typeface="Arial Narrow"/>
              <a:buNone/>
            </a:pPr>
            <a:r>
              <a:rPr i="0" lang="es-ES" sz="2100" u="none">
                <a:solidFill>
                  <a:schemeClr val="dk1"/>
                </a:solidFill>
                <a:latin typeface="Economica"/>
                <a:ea typeface="Economica"/>
                <a:cs typeface="Economica"/>
                <a:sym typeface="Economica"/>
              </a:rPr>
              <a:t>proceso 1</a:t>
            </a:r>
            <a:endParaRPr sz="2100">
              <a:latin typeface="Economica"/>
              <a:ea typeface="Economica"/>
              <a:cs typeface="Economica"/>
              <a:sym typeface="Economica"/>
            </a:endParaRPr>
          </a:p>
        </p:txBody>
      </p:sp>
      <p:sp>
        <p:nvSpPr>
          <p:cNvPr id="556" name="Google Shape;556;g52ec46e79e_1_20"/>
          <p:cNvSpPr txBox="1"/>
          <p:nvPr/>
        </p:nvSpPr>
        <p:spPr>
          <a:xfrm>
            <a:off x="2928937" y="3780234"/>
            <a:ext cx="1619100" cy="3918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2800"/>
              <a:buFont typeface="Arial Narrow"/>
              <a:buNone/>
            </a:pPr>
            <a:r>
              <a:rPr i="0" lang="es-ES" sz="2100" u="none">
                <a:solidFill>
                  <a:schemeClr val="dk1"/>
                </a:solidFill>
                <a:latin typeface="Economica"/>
                <a:ea typeface="Economica"/>
                <a:cs typeface="Economica"/>
                <a:sym typeface="Economica"/>
              </a:rPr>
              <a:t>proceso 2</a:t>
            </a:r>
            <a:endParaRPr sz="2100">
              <a:latin typeface="Economica"/>
              <a:ea typeface="Economica"/>
              <a:cs typeface="Economica"/>
              <a:sym typeface="Economica"/>
            </a:endParaRPr>
          </a:p>
        </p:txBody>
      </p:sp>
      <p:pic>
        <p:nvPicPr>
          <p:cNvPr id="557" name="Google Shape;557;g52ec46e79e_1_20"/>
          <p:cNvPicPr preferRelativeResize="0"/>
          <p:nvPr/>
        </p:nvPicPr>
        <p:blipFill rotWithShape="1">
          <a:blip r:embed="rId3">
            <a:alphaModFix/>
          </a:blip>
          <a:srcRect b="0" l="0" r="0" t="0"/>
          <a:stretch/>
        </p:blipFill>
        <p:spPr>
          <a:xfrm>
            <a:off x="4419600" y="2838425"/>
            <a:ext cx="965690" cy="965690"/>
          </a:xfrm>
          <a:prstGeom prst="rect">
            <a:avLst/>
          </a:prstGeom>
          <a:noFill/>
          <a:ln>
            <a:noFill/>
          </a:ln>
        </p:spPr>
      </p:pic>
      <p:sp>
        <p:nvSpPr>
          <p:cNvPr id="558" name="Google Shape;558;g52ec46e79e_1_20"/>
          <p:cNvSpPr txBox="1"/>
          <p:nvPr/>
        </p:nvSpPr>
        <p:spPr>
          <a:xfrm>
            <a:off x="5577354" y="2465784"/>
            <a:ext cx="2327400" cy="715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800"/>
              <a:buFont typeface="Arial Narrow"/>
              <a:buNone/>
            </a:pPr>
            <a:r>
              <a:rPr i="0" lang="es-ES" sz="2100" u="none">
                <a:solidFill>
                  <a:srgbClr val="D6286A"/>
                </a:solidFill>
                <a:latin typeface="Economica"/>
                <a:ea typeface="Economica"/>
                <a:cs typeface="Economica"/>
                <a:sym typeface="Economica"/>
              </a:rPr>
              <a:t>ENV</a:t>
            </a:r>
            <a:r>
              <a:rPr lang="es-ES" sz="2100">
                <a:solidFill>
                  <a:srgbClr val="D6286A"/>
                </a:solidFill>
                <a:latin typeface="Economica"/>
                <a:ea typeface="Economica"/>
                <a:cs typeface="Economica"/>
                <a:sym typeface="Economica"/>
              </a:rPr>
              <a:t>Í</a:t>
            </a:r>
            <a:r>
              <a:rPr i="0" lang="es-ES" sz="2100" u="none">
                <a:solidFill>
                  <a:srgbClr val="D6286A"/>
                </a:solidFill>
                <a:latin typeface="Economica"/>
                <a:ea typeface="Economica"/>
                <a:cs typeface="Economica"/>
                <a:sym typeface="Economica"/>
              </a:rPr>
              <a:t>O DE MENSAJES SINCR</a:t>
            </a:r>
            <a:r>
              <a:rPr lang="es-ES" sz="2100">
                <a:solidFill>
                  <a:srgbClr val="D6286A"/>
                </a:solidFill>
                <a:latin typeface="Economica"/>
                <a:ea typeface="Economica"/>
                <a:cs typeface="Economica"/>
                <a:sym typeface="Economica"/>
              </a:rPr>
              <a:t>ÓNICOS</a:t>
            </a:r>
            <a:endParaRPr sz="2100">
              <a:solidFill>
                <a:srgbClr val="D6286A"/>
              </a:solidFill>
              <a:latin typeface="Economica"/>
              <a:ea typeface="Economica"/>
              <a:cs typeface="Economica"/>
              <a:sym typeface="Economica"/>
            </a:endParaRPr>
          </a:p>
        </p:txBody>
      </p:sp>
      <p:sp>
        <p:nvSpPr>
          <p:cNvPr id="559" name="Google Shape;559;g52ec46e79e_1_20"/>
          <p:cNvSpPr txBox="1"/>
          <p:nvPr/>
        </p:nvSpPr>
        <p:spPr>
          <a:xfrm>
            <a:off x="5502275" y="3389709"/>
            <a:ext cx="2327400" cy="715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800"/>
              <a:buFont typeface="Arial Narrow"/>
              <a:buNone/>
            </a:pPr>
            <a:r>
              <a:rPr lang="es-ES" sz="2100">
                <a:solidFill>
                  <a:srgbClr val="D6286A"/>
                </a:solidFill>
                <a:latin typeface="Economica"/>
                <a:ea typeface="Economica"/>
                <a:cs typeface="Economica"/>
                <a:sym typeface="Economica"/>
              </a:rPr>
              <a:t>SEMÁFOROS</a:t>
            </a:r>
            <a:endParaRPr sz="2100">
              <a:solidFill>
                <a:srgbClr val="D6286A"/>
              </a:solidFill>
              <a:latin typeface="Economica"/>
              <a:ea typeface="Economica"/>
              <a:cs typeface="Economica"/>
              <a:sym typeface="Economica"/>
            </a:endParaRPr>
          </a:p>
        </p:txBody>
      </p:sp>
      <p:sp>
        <p:nvSpPr>
          <p:cNvPr id="560" name="Google Shape;560;g52ec46e79e_1_20"/>
          <p:cNvSpPr txBox="1"/>
          <p:nvPr/>
        </p:nvSpPr>
        <p:spPr>
          <a:xfrm>
            <a:off x="0" y="1469975"/>
            <a:ext cx="3000000" cy="6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ES" sz="2500">
                <a:solidFill>
                  <a:srgbClr val="434343"/>
                </a:solidFill>
                <a:latin typeface="Economica"/>
                <a:ea typeface="Economica"/>
                <a:cs typeface="Economica"/>
                <a:sym typeface="Economica"/>
              </a:rPr>
              <a:t>SINCRONIZACIÓN</a:t>
            </a:r>
            <a:endParaRPr sz="2500">
              <a:solidFill>
                <a:srgbClr val="434343"/>
              </a:solidFill>
            </a:endParaRPr>
          </a:p>
        </p:txBody>
      </p:sp>
      <p:grpSp>
        <p:nvGrpSpPr>
          <p:cNvPr id="561" name="Google Shape;561;g52ec46e79e_1_20"/>
          <p:cNvGrpSpPr/>
          <p:nvPr/>
        </p:nvGrpSpPr>
        <p:grpSpPr>
          <a:xfrm>
            <a:off x="1621499" y="2751601"/>
            <a:ext cx="290224" cy="1018050"/>
            <a:chOff x="1621499" y="2751601"/>
            <a:chExt cx="290224" cy="1018050"/>
          </a:xfrm>
        </p:grpSpPr>
        <p:sp>
          <p:nvSpPr>
            <p:cNvPr id="562" name="Google Shape;562;g52ec46e79e_1_20"/>
            <p:cNvSpPr/>
            <p:nvPr/>
          </p:nvSpPr>
          <p:spPr>
            <a:xfrm>
              <a:off x="1621499" y="2751601"/>
              <a:ext cx="242100" cy="242100"/>
            </a:xfrm>
            <a:prstGeom prst="ellipse">
              <a:avLst/>
            </a:prstGeom>
            <a:solidFill>
              <a:srgbClr val="434343"/>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g52ec46e79e_1_20"/>
            <p:cNvSpPr/>
            <p:nvPr/>
          </p:nvSpPr>
          <p:spPr>
            <a:xfrm flipH="1">
              <a:off x="1726735" y="3054151"/>
              <a:ext cx="60600" cy="715500"/>
            </a:xfrm>
            <a:prstGeom prst="roundRect">
              <a:avLst>
                <a:gd fmla="val 16667" name="adj"/>
              </a:avLst>
            </a:pr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g52ec46e79e_1_20"/>
            <p:cNvSpPr/>
            <p:nvPr/>
          </p:nvSpPr>
          <p:spPr>
            <a:xfrm rot="-1073768">
              <a:off x="1803458" y="3130290"/>
              <a:ext cx="60529" cy="321718"/>
            </a:xfrm>
            <a:prstGeom prst="roundRect">
              <a:avLst>
                <a:gd fmla="val 16667" name="adj"/>
              </a:avLst>
            </a:pr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 name="Google Shape;565;g52ec46e79e_1_20"/>
          <p:cNvGrpSpPr/>
          <p:nvPr/>
        </p:nvGrpSpPr>
        <p:grpSpPr>
          <a:xfrm flipH="1">
            <a:off x="3236826" y="2751601"/>
            <a:ext cx="290224" cy="1018050"/>
            <a:chOff x="1621499" y="2751601"/>
            <a:chExt cx="290224" cy="1018050"/>
          </a:xfrm>
        </p:grpSpPr>
        <p:sp>
          <p:nvSpPr>
            <p:cNvPr id="566" name="Google Shape;566;g52ec46e79e_1_20"/>
            <p:cNvSpPr/>
            <p:nvPr/>
          </p:nvSpPr>
          <p:spPr>
            <a:xfrm>
              <a:off x="1621499" y="2751601"/>
              <a:ext cx="242100" cy="242100"/>
            </a:xfrm>
            <a:prstGeom prst="ellipse">
              <a:avLst/>
            </a:pr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g52ec46e79e_1_20"/>
            <p:cNvSpPr/>
            <p:nvPr/>
          </p:nvSpPr>
          <p:spPr>
            <a:xfrm flipH="1">
              <a:off x="1726735" y="3054151"/>
              <a:ext cx="60600" cy="715500"/>
            </a:xfrm>
            <a:prstGeom prst="roundRect">
              <a:avLst>
                <a:gd fmla="val 16667" name="adj"/>
              </a:avLst>
            </a:pr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g52ec46e79e_1_20"/>
            <p:cNvSpPr/>
            <p:nvPr/>
          </p:nvSpPr>
          <p:spPr>
            <a:xfrm rot="-1073768">
              <a:off x="1803458" y="3130290"/>
              <a:ext cx="60529" cy="321718"/>
            </a:xfrm>
            <a:prstGeom prst="roundRect">
              <a:avLst>
                <a:gd fmla="val 16667" name="adj"/>
              </a:avLst>
            </a:pr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69" name="Google Shape;569;g52ec46e79e_1_20"/>
          <p:cNvPicPr preferRelativeResize="0"/>
          <p:nvPr/>
        </p:nvPicPr>
        <p:blipFill>
          <a:blip r:embed="rId4">
            <a:alphaModFix/>
          </a:blip>
          <a:stretch>
            <a:fillRect/>
          </a:stretch>
        </p:blipFill>
        <p:spPr>
          <a:xfrm>
            <a:off x="2985225" y="2537125"/>
            <a:ext cx="290225" cy="2902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4" name="Shape 574"/>
        <p:cNvGrpSpPr/>
        <p:nvPr/>
      </p:nvGrpSpPr>
      <p:grpSpPr>
        <a:xfrm>
          <a:off x="0" y="0"/>
          <a:ext cx="0" cy="0"/>
          <a:chOff x="0" y="0"/>
          <a:chExt cx="0" cy="0"/>
        </a:xfrm>
      </p:grpSpPr>
      <p:sp>
        <p:nvSpPr>
          <p:cNvPr id="575" name="Google Shape;575;g74c97a9b08_0_1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ES">
                <a:solidFill>
                  <a:schemeClr val="dk2"/>
                </a:solidFill>
              </a:rPr>
              <a:t>‹#›</a:t>
            </a:fld>
            <a:endParaRPr>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g73a3f77dbd_0_162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ES"/>
              <a:t>Programación concurrente - </a:t>
            </a:r>
            <a:r>
              <a:rPr lang="es-ES" sz="2400"/>
              <a:t>Introducción </a:t>
            </a:r>
            <a:endParaRPr sz="2400"/>
          </a:p>
        </p:txBody>
      </p:sp>
      <p:sp>
        <p:nvSpPr>
          <p:cNvPr id="87" name="Google Shape;87;g73a3f77dbd_0_16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ES" sz="1000">
                <a:latin typeface="Roboto"/>
                <a:ea typeface="Roboto"/>
                <a:cs typeface="Roboto"/>
                <a:sym typeface="Roboto"/>
              </a:rPr>
              <a:t>‹#›</a:t>
            </a:fld>
            <a:endParaRPr sz="1000">
              <a:latin typeface="Roboto"/>
              <a:ea typeface="Roboto"/>
              <a:cs typeface="Roboto"/>
              <a:sym typeface="Roboto"/>
            </a:endParaRPr>
          </a:p>
        </p:txBody>
      </p:sp>
      <p:sp>
        <p:nvSpPr>
          <p:cNvPr id="88" name="Google Shape;88;g73a3f77dbd_0_1623"/>
          <p:cNvSpPr txBox="1"/>
          <p:nvPr>
            <p:ph idx="1" type="body"/>
          </p:nvPr>
        </p:nvSpPr>
        <p:spPr>
          <a:xfrm>
            <a:off x="311700" y="1576827"/>
            <a:ext cx="4448400" cy="249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ES" sz="2400">
                <a:solidFill>
                  <a:srgbClr val="434343"/>
                </a:solidFill>
                <a:latin typeface="Economica"/>
                <a:ea typeface="Economica"/>
                <a:cs typeface="Economica"/>
                <a:sym typeface="Economica"/>
              </a:rPr>
              <a:t>DEFINICIÓN</a:t>
            </a:r>
            <a:r>
              <a:rPr lang="es-ES" sz="1800">
                <a:solidFill>
                  <a:srgbClr val="434343"/>
                </a:solidFill>
              </a:rPr>
              <a:t> </a:t>
            </a:r>
            <a:endParaRPr sz="1800">
              <a:solidFill>
                <a:srgbClr val="434343"/>
              </a:solidFill>
            </a:endParaRPr>
          </a:p>
          <a:p>
            <a:pPr indent="0" lvl="0" marL="0" rtl="0" algn="l">
              <a:spcBef>
                <a:spcPts val="1600"/>
              </a:spcBef>
              <a:spcAft>
                <a:spcPts val="1600"/>
              </a:spcAft>
              <a:buNone/>
            </a:pPr>
            <a:r>
              <a:rPr lang="es-ES" sz="1800">
                <a:solidFill>
                  <a:srgbClr val="434343"/>
                </a:solidFill>
              </a:rPr>
              <a:t>El programa se divide en tareas </a:t>
            </a:r>
            <a:r>
              <a:rPr lang="es-ES" sz="1400">
                <a:solidFill>
                  <a:srgbClr val="434343"/>
                </a:solidFill>
              </a:rPr>
              <a:t>(2 ó mas),</a:t>
            </a:r>
            <a:r>
              <a:rPr lang="es-ES" sz="1800">
                <a:solidFill>
                  <a:srgbClr val="434343"/>
                </a:solidFill>
              </a:rPr>
              <a:t> las cuales se ejecutan al mismo tiempo y realizan acciones para cumplir un objetivo común. Para esto pueden:  compartir recursos, coordinarse y cooperar.</a:t>
            </a:r>
            <a:endParaRPr sz="1800">
              <a:solidFill>
                <a:srgbClr val="434343"/>
              </a:solidFill>
            </a:endParaRPr>
          </a:p>
        </p:txBody>
      </p:sp>
      <p:sp>
        <p:nvSpPr>
          <p:cNvPr id="89" name="Google Shape;89;g73a3f77dbd_0_1623"/>
          <p:cNvSpPr txBox="1"/>
          <p:nvPr>
            <p:ph idx="2" type="body"/>
          </p:nvPr>
        </p:nvSpPr>
        <p:spPr>
          <a:xfrm>
            <a:off x="5090600" y="1812100"/>
            <a:ext cx="3741600" cy="15822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s-ES">
                <a:solidFill>
                  <a:srgbClr val="434343"/>
                </a:solidFill>
              </a:rPr>
              <a:t>Se ha vuelto un concepto clave en las Ciencias de la Computación</a:t>
            </a:r>
            <a:endParaRPr>
              <a:solidFill>
                <a:srgbClr val="434343"/>
              </a:solidFill>
            </a:endParaRPr>
          </a:p>
        </p:txBody>
      </p:sp>
      <p:sp>
        <p:nvSpPr>
          <p:cNvPr id="90" name="Google Shape;90;g73a3f77dbd_0_1623"/>
          <p:cNvSpPr txBox="1"/>
          <p:nvPr/>
        </p:nvSpPr>
        <p:spPr>
          <a:xfrm>
            <a:off x="1619675" y="4071050"/>
            <a:ext cx="5646900" cy="845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600"/>
              </a:spcAft>
              <a:buNone/>
            </a:pPr>
            <a:r>
              <a:rPr lang="es-ES" sz="1800">
                <a:solidFill>
                  <a:srgbClr val="434343"/>
                </a:solidFill>
                <a:latin typeface="Roboto"/>
                <a:ea typeface="Roboto"/>
                <a:cs typeface="Roboto"/>
                <a:sym typeface="Roboto"/>
              </a:rPr>
              <a:t>Influye tanto en el hardware como en el software</a:t>
            </a:r>
            <a:endParaRPr sz="1800">
              <a:solidFill>
                <a:srgbClr val="434343"/>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g73a3f77dbd_0_300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ES"/>
              <a:t>Programación concurrente - </a:t>
            </a:r>
            <a:r>
              <a:rPr lang="es-ES" sz="2400"/>
              <a:t>Introducción</a:t>
            </a:r>
            <a:endParaRPr/>
          </a:p>
        </p:txBody>
      </p:sp>
      <p:sp>
        <p:nvSpPr>
          <p:cNvPr id="97" name="Google Shape;97;g73a3f77dbd_0_300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ES"/>
              <a:t>‹#›</a:t>
            </a:fld>
            <a:endParaRPr/>
          </a:p>
        </p:txBody>
      </p:sp>
      <p:pic>
        <p:nvPicPr>
          <p:cNvPr id="98" name="Google Shape;98;g73a3f77dbd_0_3003"/>
          <p:cNvPicPr preferRelativeResize="0"/>
          <p:nvPr/>
        </p:nvPicPr>
        <p:blipFill rotWithShape="1">
          <a:blip r:embed="rId3">
            <a:alphaModFix/>
          </a:blip>
          <a:srcRect b="0" l="0" r="0" t="0"/>
          <a:stretch/>
        </p:blipFill>
        <p:spPr>
          <a:xfrm>
            <a:off x="916470" y="2563180"/>
            <a:ext cx="1499842" cy="842700"/>
          </a:xfrm>
          <a:prstGeom prst="rect">
            <a:avLst/>
          </a:prstGeom>
          <a:noFill/>
          <a:ln>
            <a:noFill/>
          </a:ln>
          <a:effectLst>
            <a:reflection blurRad="0" dir="5400000" dist="38100" endA="0" endPos="30000" fadeDir="5400012" kx="0" rotWithShape="0" algn="bl" stA="20000" stPos="0" sy="-100000" ky="0"/>
          </a:effectLst>
        </p:spPr>
      </p:pic>
      <p:pic>
        <p:nvPicPr>
          <p:cNvPr id="99" name="Google Shape;99;g73a3f77dbd_0_3003"/>
          <p:cNvPicPr preferRelativeResize="0"/>
          <p:nvPr/>
        </p:nvPicPr>
        <p:blipFill rotWithShape="1">
          <a:blip r:embed="rId4">
            <a:alphaModFix/>
          </a:blip>
          <a:srcRect b="0" l="0" r="0" t="0"/>
          <a:stretch/>
        </p:blipFill>
        <p:spPr>
          <a:xfrm>
            <a:off x="2930600" y="1709525"/>
            <a:ext cx="618706" cy="1103700"/>
          </a:xfrm>
          <a:prstGeom prst="rect">
            <a:avLst/>
          </a:prstGeom>
          <a:noFill/>
          <a:ln>
            <a:noFill/>
          </a:ln>
          <a:effectLst>
            <a:reflection blurRad="0" dir="5400000" dist="38100" endA="0" endPos="30000" fadeDir="5400012" kx="0" rotWithShape="0" algn="bl" stA="54000" stPos="0" sy="-100000" ky="0"/>
          </a:effectLst>
        </p:spPr>
      </p:pic>
      <p:pic>
        <p:nvPicPr>
          <p:cNvPr id="100" name="Google Shape;100;g73a3f77dbd_0_3003"/>
          <p:cNvPicPr preferRelativeResize="0"/>
          <p:nvPr/>
        </p:nvPicPr>
        <p:blipFill rotWithShape="1">
          <a:blip r:embed="rId5">
            <a:alphaModFix/>
          </a:blip>
          <a:srcRect b="12680" l="21365" r="49694" t="11071"/>
          <a:stretch/>
        </p:blipFill>
        <p:spPr>
          <a:xfrm>
            <a:off x="3635175" y="1744600"/>
            <a:ext cx="548700" cy="1084349"/>
          </a:xfrm>
          <a:prstGeom prst="rect">
            <a:avLst/>
          </a:prstGeom>
          <a:noFill/>
          <a:ln>
            <a:noFill/>
          </a:ln>
          <a:effectLst>
            <a:reflection blurRad="0" dir="5400000" dist="38100" endA="0" endPos="30000" fadeDir="5400012" kx="0" rotWithShape="0" algn="bl" stA="34000" stPos="0" sy="-100000" ky="0"/>
          </a:effectLst>
        </p:spPr>
      </p:pic>
      <p:pic>
        <p:nvPicPr>
          <p:cNvPr id="101" name="Google Shape;101;g73a3f77dbd_0_3003"/>
          <p:cNvPicPr preferRelativeResize="0"/>
          <p:nvPr/>
        </p:nvPicPr>
        <p:blipFill rotWithShape="1">
          <a:blip r:embed="rId6">
            <a:alphaModFix/>
          </a:blip>
          <a:srcRect b="12549" l="0" r="0" t="8723"/>
          <a:stretch/>
        </p:blipFill>
        <p:spPr>
          <a:xfrm>
            <a:off x="5092675" y="1601727"/>
            <a:ext cx="1321575" cy="1084350"/>
          </a:xfrm>
          <a:prstGeom prst="rect">
            <a:avLst/>
          </a:prstGeom>
          <a:noFill/>
          <a:ln>
            <a:noFill/>
          </a:ln>
          <a:effectLst>
            <a:reflection blurRad="0" dir="5400000" dist="38100" endA="0" endPos="30000" fadeDir="5400012" kx="0" rotWithShape="0" algn="bl" stA="54000" stPos="0" sy="-100000" ky="0"/>
          </a:effectLst>
        </p:spPr>
      </p:pic>
      <p:sp>
        <p:nvSpPr>
          <p:cNvPr id="102" name="Google Shape;102;g73a3f77dbd_0_3003"/>
          <p:cNvSpPr txBox="1"/>
          <p:nvPr/>
        </p:nvSpPr>
        <p:spPr>
          <a:xfrm>
            <a:off x="738125" y="3515125"/>
            <a:ext cx="2078400" cy="11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1500">
                <a:solidFill>
                  <a:srgbClr val="595959"/>
                </a:solidFill>
                <a:latin typeface="Roboto Condensed"/>
                <a:ea typeface="Roboto Condensed"/>
                <a:cs typeface="Roboto Condensed"/>
                <a:sym typeface="Roboto Condensed"/>
              </a:rPr>
              <a:t>Diferentes usuarios accediendo a una página de un navegador</a:t>
            </a:r>
            <a:endParaRPr sz="1500">
              <a:latin typeface="Roboto Condensed"/>
              <a:ea typeface="Roboto Condensed"/>
              <a:cs typeface="Roboto Condensed"/>
              <a:sym typeface="Roboto Condensed"/>
            </a:endParaRPr>
          </a:p>
        </p:txBody>
      </p:sp>
      <p:sp>
        <p:nvSpPr>
          <p:cNvPr id="103" name="Google Shape;103;g73a3f77dbd_0_3003"/>
          <p:cNvSpPr txBox="1"/>
          <p:nvPr/>
        </p:nvSpPr>
        <p:spPr>
          <a:xfrm>
            <a:off x="4845250" y="2934575"/>
            <a:ext cx="1796400" cy="68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ES" sz="1500">
                <a:solidFill>
                  <a:srgbClr val="595959"/>
                </a:solidFill>
                <a:latin typeface="Roboto Condensed"/>
                <a:ea typeface="Roboto Condensed"/>
                <a:cs typeface="Roboto Condensed"/>
                <a:sym typeface="Roboto Condensed"/>
              </a:rPr>
              <a:t>Sistema operativo de la computadora</a:t>
            </a:r>
            <a:endParaRPr sz="1500">
              <a:latin typeface="Roboto Condensed"/>
              <a:ea typeface="Roboto Condensed"/>
              <a:cs typeface="Roboto Condensed"/>
              <a:sym typeface="Roboto Condensed"/>
            </a:endParaRPr>
          </a:p>
        </p:txBody>
      </p:sp>
      <p:sp>
        <p:nvSpPr>
          <p:cNvPr id="104" name="Google Shape;104;g73a3f77dbd_0_3003"/>
          <p:cNvSpPr txBox="1"/>
          <p:nvPr/>
        </p:nvSpPr>
        <p:spPr>
          <a:xfrm>
            <a:off x="6726418" y="4155400"/>
            <a:ext cx="1796400" cy="68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ES" sz="1500">
                <a:solidFill>
                  <a:srgbClr val="595959"/>
                </a:solidFill>
                <a:latin typeface="Roboto Condensed"/>
                <a:ea typeface="Roboto Condensed"/>
                <a:cs typeface="Roboto Condensed"/>
                <a:sym typeface="Roboto Condensed"/>
              </a:rPr>
              <a:t>A</a:t>
            </a:r>
            <a:r>
              <a:rPr lang="es-ES" sz="1500">
                <a:solidFill>
                  <a:srgbClr val="595959"/>
                </a:solidFill>
                <a:latin typeface="Roboto Condensed"/>
                <a:ea typeface="Roboto Condensed"/>
                <a:cs typeface="Roboto Condensed"/>
                <a:sym typeface="Roboto Condensed"/>
              </a:rPr>
              <a:t>ccesos a una cuenta bancaria </a:t>
            </a:r>
            <a:endParaRPr sz="1500">
              <a:latin typeface="Roboto Condensed"/>
              <a:ea typeface="Roboto Condensed"/>
              <a:cs typeface="Roboto Condensed"/>
              <a:sym typeface="Roboto Condensed"/>
            </a:endParaRPr>
          </a:p>
        </p:txBody>
      </p:sp>
      <p:sp>
        <p:nvSpPr>
          <p:cNvPr id="105" name="Google Shape;105;g73a3f77dbd_0_3003"/>
          <p:cNvSpPr txBox="1"/>
          <p:nvPr/>
        </p:nvSpPr>
        <p:spPr>
          <a:xfrm>
            <a:off x="2698775" y="2934575"/>
            <a:ext cx="1796400" cy="68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ES" sz="1500">
                <a:solidFill>
                  <a:srgbClr val="595959"/>
                </a:solidFill>
                <a:latin typeface="Roboto Condensed"/>
                <a:ea typeface="Roboto Condensed"/>
                <a:cs typeface="Roboto Condensed"/>
                <a:sym typeface="Roboto Condensed"/>
              </a:rPr>
              <a:t>Un smartphone</a:t>
            </a:r>
            <a:endParaRPr sz="1500">
              <a:latin typeface="Roboto Condensed"/>
              <a:ea typeface="Roboto Condensed"/>
              <a:cs typeface="Roboto Condensed"/>
              <a:sym typeface="Roboto Condensed"/>
            </a:endParaRPr>
          </a:p>
        </p:txBody>
      </p:sp>
      <p:sp>
        <p:nvSpPr>
          <p:cNvPr id="106" name="Google Shape;106;g73a3f77dbd_0_3003"/>
          <p:cNvSpPr txBox="1"/>
          <p:nvPr/>
        </p:nvSpPr>
        <p:spPr>
          <a:xfrm>
            <a:off x="381000" y="1461900"/>
            <a:ext cx="3000000" cy="62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ES" sz="2400">
                <a:solidFill>
                  <a:srgbClr val="434343"/>
                </a:solidFill>
                <a:latin typeface="Economica"/>
                <a:ea typeface="Economica"/>
                <a:cs typeface="Economica"/>
                <a:sym typeface="Economica"/>
              </a:rPr>
              <a:t>EJEMPLOS</a:t>
            </a:r>
            <a:r>
              <a:rPr lang="es-ES" sz="1800">
                <a:solidFill>
                  <a:srgbClr val="434343"/>
                </a:solidFill>
                <a:latin typeface="Roboto"/>
                <a:ea typeface="Roboto"/>
                <a:cs typeface="Roboto"/>
                <a:sym typeface="Roboto"/>
              </a:rPr>
              <a:t> </a:t>
            </a:r>
            <a:endParaRPr sz="1800">
              <a:solidFill>
                <a:srgbClr val="434343"/>
              </a:solidFill>
              <a:latin typeface="Roboto"/>
              <a:ea typeface="Roboto"/>
              <a:cs typeface="Roboto"/>
              <a:sym typeface="Roboto"/>
            </a:endParaRPr>
          </a:p>
        </p:txBody>
      </p:sp>
      <p:pic>
        <p:nvPicPr>
          <p:cNvPr id="107" name="Google Shape;107;g73a3f77dbd_0_3003"/>
          <p:cNvPicPr preferRelativeResize="0"/>
          <p:nvPr/>
        </p:nvPicPr>
        <p:blipFill rotWithShape="1">
          <a:blip r:embed="rId7">
            <a:alphaModFix/>
          </a:blip>
          <a:srcRect b="0" l="0" r="64691" t="0"/>
          <a:stretch/>
        </p:blipFill>
        <p:spPr>
          <a:xfrm>
            <a:off x="6958250" y="2454676"/>
            <a:ext cx="1321574" cy="1560799"/>
          </a:xfrm>
          <a:prstGeom prst="rect">
            <a:avLst/>
          </a:prstGeom>
          <a:noFill/>
          <a:ln>
            <a:noFill/>
          </a:ln>
          <a:effectLst>
            <a:reflection blurRad="0" dir="5400000" dist="38100" endA="0" endPos="30000" fadeDir="5400012" kx="0" rotWithShape="0" algn="bl" stA="31000" stPos="0" sy="-100000" ky="0"/>
          </a:effectLst>
        </p:spPr>
      </p:pic>
    </p:spTree>
  </p:cSld>
  <p:clrMapOvr>
    <a:masterClrMapping/>
  </p:clrMapOvr>
  <mc:AlternateContent>
    <mc:Choice Requires="p14">
      <p:transition spd="slow" p14:dur="10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g73a3f77dbd_0_3048"/>
          <p:cNvSpPr txBox="1"/>
          <p:nvPr>
            <p:ph type="title"/>
          </p:nvPr>
        </p:nvSpPr>
        <p:spPr>
          <a:xfrm>
            <a:off x="311725" y="500925"/>
            <a:ext cx="3127500" cy="182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ES"/>
              <a:t>Programación concurrente</a:t>
            </a:r>
            <a:endParaRPr/>
          </a:p>
        </p:txBody>
      </p:sp>
      <p:sp>
        <p:nvSpPr>
          <p:cNvPr id="114" name="Google Shape;114;g73a3f77dbd_0_30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ES"/>
              <a:t>‹#›</a:t>
            </a:fld>
            <a:endParaRPr/>
          </a:p>
        </p:txBody>
      </p:sp>
      <p:sp>
        <p:nvSpPr>
          <p:cNvPr id="115" name="Google Shape;115;g73a3f77dbd_0_3048"/>
          <p:cNvSpPr txBox="1"/>
          <p:nvPr>
            <p:ph idx="1" type="body"/>
          </p:nvPr>
        </p:nvSpPr>
        <p:spPr>
          <a:xfrm>
            <a:off x="311700" y="2390650"/>
            <a:ext cx="3127500" cy="6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ES" sz="2400">
                <a:solidFill>
                  <a:schemeClr val="lt1"/>
                </a:solidFill>
                <a:latin typeface="Merriweather"/>
                <a:ea typeface="Merriweather"/>
                <a:cs typeface="Merriweather"/>
                <a:sym typeface="Merriweather"/>
              </a:rPr>
              <a:t>Introducción</a:t>
            </a:r>
            <a:r>
              <a:rPr lang="es-ES" sz="2400">
                <a:solidFill>
                  <a:srgbClr val="FFFFFF"/>
                </a:solidFill>
                <a:latin typeface="Roboto Condensed Light"/>
                <a:ea typeface="Roboto Condensed Light"/>
                <a:cs typeface="Roboto Condensed Light"/>
                <a:sym typeface="Roboto Condensed Light"/>
              </a:rPr>
              <a:t> </a:t>
            </a:r>
            <a:endParaRPr sz="2400">
              <a:solidFill>
                <a:srgbClr val="FFFFFF"/>
              </a:solidFill>
              <a:latin typeface="Roboto Condensed Light"/>
              <a:ea typeface="Roboto Condensed Light"/>
              <a:cs typeface="Roboto Condensed Light"/>
              <a:sym typeface="Roboto Condensed Light"/>
            </a:endParaRPr>
          </a:p>
        </p:txBody>
      </p:sp>
      <p:pic>
        <p:nvPicPr>
          <p:cNvPr id="116" name="Google Shape;116;g73a3f77dbd_0_3048"/>
          <p:cNvPicPr preferRelativeResize="0"/>
          <p:nvPr/>
        </p:nvPicPr>
        <p:blipFill rotWithShape="1">
          <a:blip r:embed="rId3">
            <a:alphaModFix/>
          </a:blip>
          <a:srcRect b="5597" l="13246" r="14168" t="15012"/>
          <a:stretch/>
        </p:blipFill>
        <p:spPr>
          <a:xfrm>
            <a:off x="5500240" y="1050925"/>
            <a:ext cx="1618511" cy="1271687"/>
          </a:xfrm>
          <a:prstGeom prst="rect">
            <a:avLst/>
          </a:prstGeom>
          <a:noFill/>
          <a:ln>
            <a:noFill/>
          </a:ln>
        </p:spPr>
      </p:pic>
      <p:pic>
        <p:nvPicPr>
          <p:cNvPr id="117" name="Google Shape;117;g73a3f77dbd_0_3048"/>
          <p:cNvPicPr preferRelativeResize="0"/>
          <p:nvPr/>
        </p:nvPicPr>
        <p:blipFill rotWithShape="1">
          <a:blip r:embed="rId4">
            <a:alphaModFix/>
          </a:blip>
          <a:srcRect b="46024" l="26102" r="56415" t="40680"/>
          <a:stretch/>
        </p:blipFill>
        <p:spPr>
          <a:xfrm>
            <a:off x="4252003" y="2631985"/>
            <a:ext cx="389797" cy="257545"/>
          </a:xfrm>
          <a:prstGeom prst="rect">
            <a:avLst/>
          </a:prstGeom>
          <a:noFill/>
          <a:ln>
            <a:noFill/>
          </a:ln>
        </p:spPr>
      </p:pic>
      <p:pic>
        <p:nvPicPr>
          <p:cNvPr id="118" name="Google Shape;118;g73a3f77dbd_0_3048"/>
          <p:cNvPicPr preferRelativeResize="0"/>
          <p:nvPr/>
        </p:nvPicPr>
        <p:blipFill rotWithShape="1">
          <a:blip r:embed="rId4">
            <a:alphaModFix/>
          </a:blip>
          <a:srcRect b="32624" l="67523" r="14994" t="54081"/>
          <a:stretch/>
        </p:blipFill>
        <p:spPr>
          <a:xfrm>
            <a:off x="4243974" y="2952239"/>
            <a:ext cx="389797" cy="257545"/>
          </a:xfrm>
          <a:prstGeom prst="rect">
            <a:avLst/>
          </a:prstGeom>
          <a:noFill/>
          <a:ln>
            <a:noFill/>
          </a:ln>
        </p:spPr>
      </p:pic>
      <p:sp>
        <p:nvSpPr>
          <p:cNvPr id="119" name="Google Shape;119;g73a3f77dbd_0_3048"/>
          <p:cNvSpPr txBox="1"/>
          <p:nvPr/>
        </p:nvSpPr>
        <p:spPr>
          <a:xfrm>
            <a:off x="4619500" y="2568175"/>
            <a:ext cx="1961100" cy="57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400"/>
              <a:buFont typeface="Arial"/>
              <a:buNone/>
            </a:pPr>
            <a:r>
              <a:rPr b="1" lang="es-ES">
                <a:solidFill>
                  <a:srgbClr val="434343"/>
                </a:solidFill>
                <a:latin typeface="Roboto Condensed"/>
                <a:ea typeface="Roboto Condensed"/>
                <a:cs typeface="Roboto Condensed"/>
                <a:sym typeface="Roboto Condensed"/>
              </a:rPr>
              <a:t>Automóviles</a:t>
            </a:r>
            <a:r>
              <a:rPr lang="es-ES">
                <a:solidFill>
                  <a:srgbClr val="434343"/>
                </a:solidFill>
                <a:latin typeface="Roboto Condensed"/>
                <a:ea typeface="Roboto Condensed"/>
                <a:cs typeface="Roboto Condensed"/>
                <a:sym typeface="Roboto Condensed"/>
              </a:rPr>
              <a:t>: </a:t>
            </a:r>
            <a:endParaRPr>
              <a:solidFill>
                <a:srgbClr val="434343"/>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chemeClr val="lt1"/>
              </a:buClr>
              <a:buSzPts val="2400"/>
              <a:buFont typeface="Arial"/>
              <a:buNone/>
            </a:pPr>
            <a:r>
              <a:rPr lang="es-ES">
                <a:solidFill>
                  <a:srgbClr val="434343"/>
                </a:solidFill>
                <a:latin typeface="Roboto Condensed"/>
                <a:ea typeface="Roboto Condensed"/>
                <a:cs typeface="Roboto Condensed"/>
                <a:sym typeface="Roboto Condensed"/>
              </a:rPr>
              <a:t>Procesos que se ejecutan </a:t>
            </a:r>
            <a:endParaRPr>
              <a:solidFill>
                <a:srgbClr val="434343"/>
              </a:solidFill>
              <a:latin typeface="Roboto Condensed"/>
              <a:ea typeface="Roboto Condensed"/>
              <a:cs typeface="Roboto Condensed"/>
              <a:sym typeface="Roboto Condensed"/>
            </a:endParaRPr>
          </a:p>
        </p:txBody>
      </p:sp>
      <p:grpSp>
        <p:nvGrpSpPr>
          <p:cNvPr id="120" name="Google Shape;120;g73a3f77dbd_0_3048"/>
          <p:cNvGrpSpPr/>
          <p:nvPr/>
        </p:nvGrpSpPr>
        <p:grpSpPr>
          <a:xfrm>
            <a:off x="6567778" y="2601198"/>
            <a:ext cx="1144717" cy="596075"/>
            <a:chOff x="5185365" y="2897675"/>
            <a:chExt cx="3027550" cy="2160475"/>
          </a:xfrm>
        </p:grpSpPr>
        <p:pic>
          <p:nvPicPr>
            <p:cNvPr id="121" name="Google Shape;121;g73a3f77dbd_0_3048"/>
            <p:cNvPicPr preferRelativeResize="0"/>
            <p:nvPr/>
          </p:nvPicPr>
          <p:blipFill rotWithShape="1">
            <a:blip r:embed="rId4">
              <a:alphaModFix/>
            </a:blip>
            <a:srcRect b="9026" l="14118" r="13032" t="19894"/>
            <a:stretch/>
          </p:blipFill>
          <p:spPr>
            <a:xfrm>
              <a:off x="5185365" y="2897675"/>
              <a:ext cx="3027550" cy="2160475"/>
            </a:xfrm>
            <a:prstGeom prst="rect">
              <a:avLst/>
            </a:prstGeom>
            <a:noFill/>
            <a:ln>
              <a:noFill/>
            </a:ln>
          </p:spPr>
        </p:pic>
        <p:pic>
          <p:nvPicPr>
            <p:cNvPr id="122" name="Google Shape;122;g73a3f77dbd_0_3048"/>
            <p:cNvPicPr preferRelativeResize="0"/>
            <p:nvPr/>
          </p:nvPicPr>
          <p:blipFill rotWithShape="1">
            <a:blip r:embed="rId4">
              <a:alphaModFix/>
            </a:blip>
            <a:srcRect b="48787" l="55647" r="18564" t="40987"/>
            <a:stretch/>
          </p:blipFill>
          <p:spPr>
            <a:xfrm>
              <a:off x="5355850" y="3554506"/>
              <a:ext cx="1071700" cy="310800"/>
            </a:xfrm>
            <a:prstGeom prst="rect">
              <a:avLst/>
            </a:prstGeom>
            <a:noFill/>
            <a:ln>
              <a:noFill/>
            </a:ln>
          </p:spPr>
        </p:pic>
        <p:pic>
          <p:nvPicPr>
            <p:cNvPr id="123" name="Google Shape;123;g73a3f77dbd_0_3048"/>
            <p:cNvPicPr preferRelativeResize="0"/>
            <p:nvPr/>
          </p:nvPicPr>
          <p:blipFill rotWithShape="1">
            <a:blip r:embed="rId4">
              <a:alphaModFix/>
            </a:blip>
            <a:srcRect b="48787" l="55647" r="18564" t="40987"/>
            <a:stretch/>
          </p:blipFill>
          <p:spPr>
            <a:xfrm>
              <a:off x="7095841" y="3994350"/>
              <a:ext cx="1071700" cy="310800"/>
            </a:xfrm>
            <a:prstGeom prst="rect">
              <a:avLst/>
            </a:prstGeom>
            <a:noFill/>
            <a:ln>
              <a:noFill/>
            </a:ln>
          </p:spPr>
        </p:pic>
      </p:grpSp>
      <p:sp>
        <p:nvSpPr>
          <p:cNvPr id="124" name="Google Shape;124;g73a3f77dbd_0_3048"/>
          <p:cNvSpPr txBox="1"/>
          <p:nvPr/>
        </p:nvSpPr>
        <p:spPr>
          <a:xfrm>
            <a:off x="7739775" y="2652375"/>
            <a:ext cx="1335900" cy="57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2400"/>
              <a:buFont typeface="Arial"/>
              <a:buNone/>
            </a:pPr>
            <a:r>
              <a:rPr b="1" lang="es-ES">
                <a:solidFill>
                  <a:srgbClr val="434343"/>
                </a:solidFill>
                <a:latin typeface="Roboto Condensed"/>
                <a:ea typeface="Roboto Condensed"/>
                <a:cs typeface="Roboto Condensed"/>
                <a:sym typeface="Roboto Condensed"/>
              </a:rPr>
              <a:t>Carriles y rutas: </a:t>
            </a:r>
            <a:endParaRPr b="1">
              <a:solidFill>
                <a:srgbClr val="434343"/>
              </a:solidFill>
              <a:latin typeface="Roboto Condensed"/>
              <a:ea typeface="Roboto Condensed"/>
              <a:cs typeface="Roboto Condensed"/>
              <a:sym typeface="Roboto Condensed"/>
            </a:endParaRPr>
          </a:p>
          <a:p>
            <a:pPr indent="0" lvl="0" marL="0" marR="0" rtl="0" algn="l">
              <a:lnSpc>
                <a:spcPct val="100000"/>
              </a:lnSpc>
              <a:spcBef>
                <a:spcPts val="0"/>
              </a:spcBef>
              <a:spcAft>
                <a:spcPts val="0"/>
              </a:spcAft>
              <a:buClr>
                <a:schemeClr val="lt1"/>
              </a:buClr>
              <a:buSzPts val="2400"/>
              <a:buFont typeface="Arial"/>
              <a:buNone/>
            </a:pPr>
            <a:r>
              <a:rPr lang="es-ES">
                <a:solidFill>
                  <a:srgbClr val="434343"/>
                </a:solidFill>
                <a:latin typeface="Roboto Condensed"/>
                <a:ea typeface="Roboto Condensed"/>
                <a:cs typeface="Roboto Condensed"/>
                <a:sym typeface="Roboto Condensed"/>
              </a:rPr>
              <a:t>Procesadores</a:t>
            </a:r>
            <a:endParaRPr>
              <a:solidFill>
                <a:srgbClr val="434343"/>
              </a:solidFill>
              <a:latin typeface="Roboto Condensed"/>
              <a:ea typeface="Roboto Condensed"/>
              <a:cs typeface="Roboto Condensed"/>
              <a:sym typeface="Roboto Condensed"/>
            </a:endParaRPr>
          </a:p>
        </p:txBody>
      </p:sp>
      <p:sp>
        <p:nvSpPr>
          <p:cNvPr id="125" name="Google Shape;125;g73a3f77dbd_0_3048"/>
          <p:cNvSpPr txBox="1"/>
          <p:nvPr/>
        </p:nvSpPr>
        <p:spPr>
          <a:xfrm>
            <a:off x="4243975" y="4300525"/>
            <a:ext cx="4327800" cy="640200"/>
          </a:xfrm>
          <a:prstGeom prst="rect">
            <a:avLst/>
          </a:prstGeom>
          <a:solidFill>
            <a:srgbClr val="073763"/>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95959"/>
              </a:buClr>
              <a:buSzPts val="2000"/>
              <a:buFont typeface="Arial Narrow"/>
              <a:buNone/>
            </a:pPr>
            <a:r>
              <a:rPr i="0" lang="es-ES" sz="1800" u="none">
                <a:solidFill>
                  <a:srgbClr val="FFFFFF"/>
                </a:solidFill>
                <a:latin typeface="Roboto Condensed Light"/>
                <a:ea typeface="Roboto Condensed Light"/>
                <a:cs typeface="Roboto Condensed Light"/>
                <a:sym typeface="Roboto Condensed Light"/>
              </a:rPr>
              <a:t>Los automóviles deben sincronizarse para no chocar </a:t>
            </a:r>
            <a:endParaRPr sz="1800">
              <a:solidFill>
                <a:srgbClr val="FFFFFF"/>
              </a:solidFill>
              <a:latin typeface="Roboto Condensed Light"/>
              <a:ea typeface="Roboto Condensed Light"/>
              <a:cs typeface="Roboto Condensed Light"/>
              <a:sym typeface="Roboto Condensed Light"/>
            </a:endParaRPr>
          </a:p>
        </p:txBody>
      </p:sp>
      <p:sp>
        <p:nvSpPr>
          <p:cNvPr id="126" name="Google Shape;126;g73a3f77dbd_0_3048"/>
          <p:cNvSpPr txBox="1"/>
          <p:nvPr/>
        </p:nvSpPr>
        <p:spPr>
          <a:xfrm>
            <a:off x="4050625" y="3552125"/>
            <a:ext cx="4858800" cy="6402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Arial Narrow"/>
              <a:buNone/>
            </a:pPr>
            <a:r>
              <a:rPr lang="es-ES" sz="1500">
                <a:solidFill>
                  <a:schemeClr val="dk1"/>
                </a:solidFill>
                <a:latin typeface="Roboto Condensed"/>
                <a:ea typeface="Roboto Condensed"/>
                <a:cs typeface="Roboto Condensed"/>
                <a:sym typeface="Roboto Condensed"/>
              </a:rPr>
              <a:t>L</a:t>
            </a:r>
            <a:r>
              <a:rPr i="0" lang="es-ES" sz="1500" u="none">
                <a:solidFill>
                  <a:schemeClr val="dk1"/>
                </a:solidFill>
                <a:latin typeface="Roboto Condensed"/>
                <a:ea typeface="Roboto Condensed"/>
                <a:cs typeface="Roboto Condensed"/>
                <a:sym typeface="Roboto Condensed"/>
              </a:rPr>
              <a:t>os tipos de autos (</a:t>
            </a:r>
            <a:r>
              <a:rPr i="1" lang="es-ES" u="none">
                <a:solidFill>
                  <a:schemeClr val="dk1"/>
                </a:solidFill>
                <a:latin typeface="Roboto Condensed"/>
                <a:ea typeface="Roboto Condensed"/>
                <a:cs typeface="Roboto Condensed"/>
                <a:sym typeface="Roboto Condensed"/>
              </a:rPr>
              <a:t>procesos</a:t>
            </a:r>
            <a:r>
              <a:rPr i="0" lang="es-ES" sz="1500" u="none">
                <a:solidFill>
                  <a:schemeClr val="dk1"/>
                </a:solidFill>
                <a:latin typeface="Roboto Condensed"/>
                <a:ea typeface="Roboto Condensed"/>
                <a:cs typeface="Roboto Condensed"/>
                <a:sym typeface="Roboto Condensed"/>
              </a:rPr>
              <a:t>), trayecto a recorrer (</a:t>
            </a:r>
            <a:r>
              <a:rPr i="1" lang="es-ES" u="none">
                <a:solidFill>
                  <a:schemeClr val="dk1"/>
                </a:solidFill>
                <a:latin typeface="Roboto Condensed"/>
                <a:ea typeface="Roboto Condensed"/>
                <a:cs typeface="Roboto Condensed"/>
                <a:sym typeface="Roboto Condensed"/>
              </a:rPr>
              <a:t>programas</a:t>
            </a:r>
            <a:r>
              <a:rPr i="0" lang="es-ES" sz="1500" u="none">
                <a:solidFill>
                  <a:schemeClr val="dk1"/>
                </a:solidFill>
                <a:latin typeface="Roboto Condensed"/>
                <a:ea typeface="Roboto Condensed"/>
                <a:cs typeface="Roboto Condensed"/>
                <a:sym typeface="Roboto Condensed"/>
              </a:rPr>
              <a:t>), caminos (</a:t>
            </a:r>
            <a:r>
              <a:rPr i="1" lang="es-ES" u="none">
                <a:solidFill>
                  <a:schemeClr val="dk1"/>
                </a:solidFill>
                <a:latin typeface="Roboto Condensed"/>
                <a:ea typeface="Roboto Condensed"/>
                <a:cs typeface="Roboto Condensed"/>
                <a:sym typeface="Roboto Condensed"/>
              </a:rPr>
              <a:t>hardware</a:t>
            </a:r>
            <a:r>
              <a:rPr i="0" lang="es-ES" sz="1500" u="none">
                <a:solidFill>
                  <a:schemeClr val="dk1"/>
                </a:solidFill>
                <a:latin typeface="Roboto Condensed"/>
                <a:ea typeface="Roboto Condensed"/>
                <a:cs typeface="Roboto Condensed"/>
                <a:sym typeface="Roboto Condensed"/>
              </a:rPr>
              <a:t>), y reglas (</a:t>
            </a:r>
            <a:r>
              <a:rPr i="1" lang="es-ES" u="none">
                <a:solidFill>
                  <a:schemeClr val="dk1"/>
                </a:solidFill>
                <a:latin typeface="Roboto Condensed"/>
                <a:ea typeface="Roboto Condensed"/>
                <a:cs typeface="Roboto Condensed"/>
                <a:sym typeface="Roboto Condensed"/>
              </a:rPr>
              <a:t>comunicación y sincronización</a:t>
            </a:r>
            <a:r>
              <a:rPr i="0" lang="es-ES" sz="1500" u="none">
                <a:solidFill>
                  <a:schemeClr val="dk1"/>
                </a:solidFill>
                <a:latin typeface="Roboto Condensed"/>
                <a:ea typeface="Roboto Condensed"/>
                <a:cs typeface="Roboto Condensed"/>
                <a:sym typeface="Roboto Condensed"/>
              </a:rPr>
              <a:t>).</a:t>
            </a:r>
            <a:endParaRPr sz="1500">
              <a:latin typeface="Roboto Condensed"/>
              <a:ea typeface="Roboto Condensed"/>
              <a:cs typeface="Roboto Condensed"/>
              <a:sym typeface="Roboto Condensed"/>
            </a:endParaRPr>
          </a:p>
        </p:txBody>
      </p:sp>
      <p:sp>
        <p:nvSpPr>
          <p:cNvPr id="127" name="Google Shape;127;g73a3f77dbd_0_3048"/>
          <p:cNvSpPr txBox="1"/>
          <p:nvPr/>
        </p:nvSpPr>
        <p:spPr>
          <a:xfrm>
            <a:off x="3932025" y="332925"/>
            <a:ext cx="2911800" cy="45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ES" sz="2400">
                <a:solidFill>
                  <a:srgbClr val="404040"/>
                </a:solidFill>
                <a:latin typeface="Economica"/>
                <a:ea typeface="Economica"/>
                <a:cs typeface="Economica"/>
                <a:sym typeface="Economica"/>
              </a:rPr>
              <a:t>Analogía con la vida real</a:t>
            </a:r>
            <a:endParaRPr sz="2400">
              <a:solidFill>
                <a:srgbClr val="404040"/>
              </a:solidFill>
              <a:latin typeface="Economica"/>
              <a:ea typeface="Economica"/>
              <a:cs typeface="Economica"/>
              <a:sym typeface="Economica"/>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g73a3f77dbd_0_3027"/>
          <p:cNvSpPr/>
          <p:nvPr/>
        </p:nvSpPr>
        <p:spPr>
          <a:xfrm>
            <a:off x="6368040" y="2352912"/>
            <a:ext cx="2144700" cy="2508600"/>
          </a:xfrm>
          <a:prstGeom prst="roundRect">
            <a:avLst>
              <a:gd fmla="val 9677" name="adj"/>
            </a:avLst>
          </a:prstGeom>
          <a:noFill/>
          <a:ln cap="flat" cmpd="sng" w="9525">
            <a:solidFill>
              <a:srgbClr val="666666"/>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g73a3f77dbd_0_3027"/>
          <p:cNvSpPr/>
          <p:nvPr/>
        </p:nvSpPr>
        <p:spPr>
          <a:xfrm>
            <a:off x="3547812" y="2366003"/>
            <a:ext cx="2144700" cy="2508600"/>
          </a:xfrm>
          <a:prstGeom prst="roundRect">
            <a:avLst>
              <a:gd fmla="val 9677" name="adj"/>
            </a:avLst>
          </a:prstGeom>
          <a:noFill/>
          <a:ln cap="flat" cmpd="sng" w="9525">
            <a:solidFill>
              <a:srgbClr val="666666"/>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g73a3f77dbd_0_3027"/>
          <p:cNvSpPr/>
          <p:nvPr/>
        </p:nvSpPr>
        <p:spPr>
          <a:xfrm>
            <a:off x="759878" y="2387729"/>
            <a:ext cx="2144700" cy="2508600"/>
          </a:xfrm>
          <a:prstGeom prst="roundRect">
            <a:avLst>
              <a:gd fmla="val 9677" name="adj"/>
            </a:avLst>
          </a:prstGeom>
          <a:noFill/>
          <a:ln cap="flat" cmpd="sng" w="9525">
            <a:solidFill>
              <a:srgbClr val="666666"/>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g73a3f77dbd_0_302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ES"/>
              <a:t>Programación concurrente - </a:t>
            </a:r>
            <a:r>
              <a:rPr lang="es-ES" sz="2400"/>
              <a:t>Introducción</a:t>
            </a:r>
            <a:endParaRPr/>
          </a:p>
          <a:p>
            <a:pPr indent="0" lvl="0" marL="0" rtl="0" algn="l">
              <a:spcBef>
                <a:spcPts val="0"/>
              </a:spcBef>
              <a:spcAft>
                <a:spcPts val="0"/>
              </a:spcAft>
              <a:buNone/>
            </a:pPr>
            <a:r>
              <a:t/>
            </a:r>
            <a:endParaRPr/>
          </a:p>
        </p:txBody>
      </p:sp>
      <p:sp>
        <p:nvSpPr>
          <p:cNvPr id="137" name="Google Shape;137;g73a3f77dbd_0_30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ES"/>
              <a:t>‹#›</a:t>
            </a:fld>
            <a:endParaRPr/>
          </a:p>
        </p:txBody>
      </p:sp>
      <p:pic>
        <p:nvPicPr>
          <p:cNvPr id="138" name="Google Shape;138;g73a3f77dbd_0_3027"/>
          <p:cNvPicPr preferRelativeResize="0"/>
          <p:nvPr/>
        </p:nvPicPr>
        <p:blipFill rotWithShape="1">
          <a:blip r:embed="rId3">
            <a:alphaModFix/>
          </a:blip>
          <a:srcRect b="20687" l="0" r="0" t="31033"/>
          <a:stretch/>
        </p:blipFill>
        <p:spPr>
          <a:xfrm>
            <a:off x="3884701" y="3088277"/>
            <a:ext cx="1308943" cy="630882"/>
          </a:xfrm>
          <a:prstGeom prst="rect">
            <a:avLst/>
          </a:prstGeom>
          <a:noFill/>
          <a:ln cap="flat" cmpd="sng" w="9525">
            <a:solidFill>
              <a:srgbClr val="999999"/>
            </a:solidFill>
            <a:prstDash val="solid"/>
            <a:miter lim="800000"/>
            <a:headEnd len="sm" w="sm" type="none"/>
            <a:tailEnd len="sm" w="sm" type="none"/>
          </a:ln>
        </p:spPr>
      </p:pic>
      <p:pic>
        <p:nvPicPr>
          <p:cNvPr id="139" name="Google Shape;139;g73a3f77dbd_0_3027"/>
          <p:cNvPicPr preferRelativeResize="0"/>
          <p:nvPr/>
        </p:nvPicPr>
        <p:blipFill rotWithShape="1">
          <a:blip r:embed="rId3">
            <a:alphaModFix/>
          </a:blip>
          <a:srcRect b="66862" l="0" r="0" t="0"/>
          <a:stretch/>
        </p:blipFill>
        <p:spPr>
          <a:xfrm>
            <a:off x="3700302" y="2493162"/>
            <a:ext cx="1745258" cy="433172"/>
          </a:xfrm>
          <a:prstGeom prst="rect">
            <a:avLst/>
          </a:prstGeom>
          <a:noFill/>
          <a:ln cap="flat" cmpd="sng" w="9525">
            <a:solidFill>
              <a:srgbClr val="999999"/>
            </a:solidFill>
            <a:prstDash val="solid"/>
            <a:miter lim="800000"/>
            <a:headEnd len="sm" w="sm" type="none"/>
            <a:tailEnd len="sm" w="sm" type="none"/>
          </a:ln>
        </p:spPr>
      </p:pic>
      <p:pic>
        <p:nvPicPr>
          <p:cNvPr id="140" name="Google Shape;140;g73a3f77dbd_0_3027"/>
          <p:cNvPicPr preferRelativeResize="0"/>
          <p:nvPr/>
        </p:nvPicPr>
        <p:blipFill rotWithShape="1">
          <a:blip r:embed="rId3">
            <a:alphaModFix/>
          </a:blip>
          <a:srcRect b="20687" l="0" r="0" t="31033"/>
          <a:stretch/>
        </p:blipFill>
        <p:spPr>
          <a:xfrm>
            <a:off x="6574641" y="3636577"/>
            <a:ext cx="1308943" cy="630882"/>
          </a:xfrm>
          <a:prstGeom prst="rect">
            <a:avLst/>
          </a:prstGeom>
          <a:noFill/>
          <a:ln cap="flat" cmpd="sng" w="9525">
            <a:solidFill>
              <a:srgbClr val="999999"/>
            </a:solidFill>
            <a:prstDash val="solid"/>
            <a:miter lim="800000"/>
            <a:headEnd len="sm" w="sm" type="none"/>
            <a:tailEnd len="sm" w="sm" type="none"/>
          </a:ln>
        </p:spPr>
      </p:pic>
      <p:pic>
        <p:nvPicPr>
          <p:cNvPr id="141" name="Google Shape;141;g73a3f77dbd_0_3027"/>
          <p:cNvPicPr preferRelativeResize="0"/>
          <p:nvPr/>
        </p:nvPicPr>
        <p:blipFill rotWithShape="1">
          <a:blip r:embed="rId3">
            <a:alphaModFix/>
          </a:blip>
          <a:srcRect b="66862" l="0" r="0" t="0"/>
          <a:stretch/>
        </p:blipFill>
        <p:spPr>
          <a:xfrm>
            <a:off x="6555731" y="2578427"/>
            <a:ext cx="1746710" cy="433172"/>
          </a:xfrm>
          <a:prstGeom prst="rect">
            <a:avLst/>
          </a:prstGeom>
          <a:noFill/>
          <a:ln cap="flat" cmpd="sng" w="9525">
            <a:solidFill>
              <a:srgbClr val="999999"/>
            </a:solidFill>
            <a:prstDash val="solid"/>
            <a:miter lim="800000"/>
            <a:headEnd len="sm" w="sm" type="none"/>
            <a:tailEnd len="sm" w="sm" type="none"/>
          </a:ln>
        </p:spPr>
      </p:pic>
      <p:pic>
        <p:nvPicPr>
          <p:cNvPr id="142" name="Google Shape;142;g73a3f77dbd_0_3027"/>
          <p:cNvPicPr preferRelativeResize="0"/>
          <p:nvPr/>
        </p:nvPicPr>
        <p:blipFill rotWithShape="1">
          <a:blip r:embed="rId4">
            <a:alphaModFix/>
          </a:blip>
          <a:srcRect b="0" l="0" r="0" t="0"/>
          <a:stretch/>
        </p:blipFill>
        <p:spPr>
          <a:xfrm>
            <a:off x="1269173" y="3847148"/>
            <a:ext cx="1080259" cy="985566"/>
          </a:xfrm>
          <a:prstGeom prst="rect">
            <a:avLst/>
          </a:prstGeom>
          <a:noFill/>
          <a:ln>
            <a:noFill/>
          </a:ln>
        </p:spPr>
      </p:pic>
      <p:pic>
        <p:nvPicPr>
          <p:cNvPr id="143" name="Google Shape;143;g73a3f77dbd_0_3027"/>
          <p:cNvPicPr preferRelativeResize="0"/>
          <p:nvPr/>
        </p:nvPicPr>
        <p:blipFill rotWithShape="1">
          <a:blip r:embed="rId4">
            <a:alphaModFix/>
          </a:blip>
          <a:srcRect b="0" l="0" r="0" t="0"/>
          <a:stretch/>
        </p:blipFill>
        <p:spPr>
          <a:xfrm>
            <a:off x="3999051" y="3796654"/>
            <a:ext cx="1080259" cy="985566"/>
          </a:xfrm>
          <a:prstGeom prst="rect">
            <a:avLst/>
          </a:prstGeom>
          <a:noFill/>
          <a:ln>
            <a:noFill/>
          </a:ln>
        </p:spPr>
      </p:pic>
      <p:pic>
        <p:nvPicPr>
          <p:cNvPr id="144" name="Google Shape;144;g73a3f77dbd_0_3027"/>
          <p:cNvPicPr preferRelativeResize="0"/>
          <p:nvPr/>
        </p:nvPicPr>
        <p:blipFill rotWithShape="1">
          <a:blip r:embed="rId5">
            <a:alphaModFix/>
          </a:blip>
          <a:srcRect b="0" l="0" r="0" t="0"/>
          <a:stretch/>
        </p:blipFill>
        <p:spPr>
          <a:xfrm>
            <a:off x="7535122" y="2786074"/>
            <a:ext cx="851009" cy="776412"/>
          </a:xfrm>
          <a:prstGeom prst="rect">
            <a:avLst/>
          </a:prstGeom>
          <a:noFill/>
          <a:ln>
            <a:noFill/>
          </a:ln>
        </p:spPr>
      </p:pic>
      <p:pic>
        <p:nvPicPr>
          <p:cNvPr id="145" name="Google Shape;145;g73a3f77dbd_0_3027"/>
          <p:cNvPicPr preferRelativeResize="0"/>
          <p:nvPr/>
        </p:nvPicPr>
        <p:blipFill rotWithShape="1">
          <a:blip r:embed="rId6">
            <a:alphaModFix/>
          </a:blip>
          <a:srcRect b="0" l="0" r="0" t="0"/>
          <a:stretch/>
        </p:blipFill>
        <p:spPr>
          <a:xfrm>
            <a:off x="7428889" y="3995604"/>
            <a:ext cx="851009" cy="776396"/>
          </a:xfrm>
          <a:prstGeom prst="rect">
            <a:avLst/>
          </a:prstGeom>
          <a:noFill/>
          <a:ln>
            <a:noFill/>
          </a:ln>
        </p:spPr>
      </p:pic>
      <p:sp>
        <p:nvSpPr>
          <p:cNvPr id="146" name="Google Shape;146;g73a3f77dbd_0_3027"/>
          <p:cNvSpPr txBox="1"/>
          <p:nvPr/>
        </p:nvSpPr>
        <p:spPr>
          <a:xfrm>
            <a:off x="519950" y="2064773"/>
            <a:ext cx="2507700" cy="259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Arial"/>
              <a:buNone/>
            </a:pPr>
            <a:r>
              <a:rPr i="0" lang="es-ES" u="none">
                <a:solidFill>
                  <a:srgbClr val="666666"/>
                </a:solidFill>
                <a:latin typeface="Roboto Condensed"/>
                <a:ea typeface="Roboto Condensed"/>
                <a:cs typeface="Roboto Condensed"/>
                <a:sym typeface="Roboto Condensed"/>
              </a:rPr>
              <a:t>Programa Secuencial</a:t>
            </a:r>
            <a:endParaRPr>
              <a:solidFill>
                <a:srgbClr val="666666"/>
              </a:solidFill>
              <a:latin typeface="Roboto Condensed"/>
              <a:ea typeface="Roboto Condensed"/>
              <a:cs typeface="Roboto Condensed"/>
              <a:sym typeface="Roboto Condensed"/>
            </a:endParaRPr>
          </a:p>
        </p:txBody>
      </p:sp>
      <p:sp>
        <p:nvSpPr>
          <p:cNvPr id="147" name="Google Shape;147;g73a3f77dbd_0_3027"/>
          <p:cNvSpPr txBox="1"/>
          <p:nvPr/>
        </p:nvSpPr>
        <p:spPr>
          <a:xfrm>
            <a:off x="3313524" y="2061798"/>
            <a:ext cx="2505900" cy="259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Arial"/>
              <a:buNone/>
            </a:pPr>
            <a:r>
              <a:rPr i="0" lang="es-ES" u="none">
                <a:solidFill>
                  <a:srgbClr val="666666"/>
                </a:solidFill>
                <a:latin typeface="Roboto Condensed"/>
                <a:ea typeface="Roboto Condensed"/>
                <a:cs typeface="Roboto Condensed"/>
                <a:sym typeface="Roboto Condensed"/>
              </a:rPr>
              <a:t>Programa Concurrente</a:t>
            </a:r>
            <a:endParaRPr>
              <a:solidFill>
                <a:srgbClr val="666666"/>
              </a:solidFill>
              <a:latin typeface="Roboto Condensed"/>
              <a:ea typeface="Roboto Condensed"/>
              <a:cs typeface="Roboto Condensed"/>
              <a:sym typeface="Roboto Condensed"/>
            </a:endParaRPr>
          </a:p>
        </p:txBody>
      </p:sp>
      <p:sp>
        <p:nvSpPr>
          <p:cNvPr id="148" name="Google Shape;148;g73a3f77dbd_0_3027"/>
          <p:cNvSpPr txBox="1"/>
          <p:nvPr/>
        </p:nvSpPr>
        <p:spPr>
          <a:xfrm>
            <a:off x="6037404" y="2061798"/>
            <a:ext cx="2505900" cy="259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400"/>
              <a:buFont typeface="Arial"/>
              <a:buNone/>
            </a:pPr>
            <a:r>
              <a:rPr i="0" lang="es-ES" u="none">
                <a:solidFill>
                  <a:srgbClr val="666666"/>
                </a:solidFill>
                <a:latin typeface="Roboto Condensed"/>
                <a:ea typeface="Roboto Condensed"/>
                <a:cs typeface="Roboto Condensed"/>
                <a:sym typeface="Roboto Condensed"/>
              </a:rPr>
              <a:t>Programa Paralelo</a:t>
            </a:r>
            <a:endParaRPr>
              <a:solidFill>
                <a:srgbClr val="666666"/>
              </a:solidFill>
              <a:latin typeface="Roboto Condensed"/>
              <a:ea typeface="Roboto Condensed"/>
              <a:cs typeface="Roboto Condensed"/>
              <a:sym typeface="Roboto Condensed"/>
            </a:endParaRPr>
          </a:p>
        </p:txBody>
      </p:sp>
      <p:pic>
        <p:nvPicPr>
          <p:cNvPr id="149" name="Google Shape;149;g73a3f77dbd_0_3027"/>
          <p:cNvPicPr preferRelativeResize="0"/>
          <p:nvPr/>
        </p:nvPicPr>
        <p:blipFill rotWithShape="1">
          <a:blip r:embed="rId3">
            <a:alphaModFix/>
          </a:blip>
          <a:srcRect b="0" l="0" r="0" t="0"/>
          <a:stretch/>
        </p:blipFill>
        <p:spPr>
          <a:xfrm>
            <a:off x="977329" y="2552598"/>
            <a:ext cx="1745258" cy="1306471"/>
          </a:xfrm>
          <a:prstGeom prst="rect">
            <a:avLst/>
          </a:prstGeom>
          <a:noFill/>
          <a:ln cap="flat" cmpd="sng" w="9525">
            <a:solidFill>
              <a:srgbClr val="999999"/>
            </a:solidFill>
            <a:prstDash val="solid"/>
            <a:miter lim="800000"/>
            <a:headEnd len="sm" w="sm" type="none"/>
            <a:tailEnd len="sm" w="sm" type="none"/>
          </a:ln>
        </p:spPr>
      </p:pic>
      <p:sp>
        <p:nvSpPr>
          <p:cNvPr id="150" name="Google Shape;150;g73a3f77dbd_0_3027"/>
          <p:cNvSpPr txBox="1"/>
          <p:nvPr/>
        </p:nvSpPr>
        <p:spPr>
          <a:xfrm>
            <a:off x="228600" y="1447800"/>
            <a:ext cx="3000000" cy="5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2600">
                <a:solidFill>
                  <a:srgbClr val="434343"/>
                </a:solidFill>
                <a:latin typeface="Economica"/>
                <a:ea typeface="Economica"/>
                <a:cs typeface="Economica"/>
                <a:sym typeface="Economica"/>
              </a:rPr>
              <a:t>Escenarios</a:t>
            </a:r>
            <a:endParaRPr sz="1600">
              <a:solidFill>
                <a:srgbClr val="434343"/>
              </a:solidFill>
              <a:latin typeface="Economica"/>
              <a:ea typeface="Economica"/>
              <a:cs typeface="Economica"/>
              <a:sym typeface="Economica"/>
            </a:endParaRPr>
          </a:p>
        </p:txBody>
      </p:sp>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par>
                                <p:cTn fill="hold" nodeType="with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par>
                                <p:cTn fill="hold" nodeType="with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par>
                                <p:cTn fill="hold" nodeType="with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par>
                                <p:cTn fill="hold" nodeType="with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par>
                                <p:cTn fill="hold" nodeType="with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par>
                                <p:cTn fill="hold" nodeType="with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par>
                                <p:cTn fill="hold" nodeType="with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par>
                                <p:cTn fill="hold" nodeType="with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par>
                                <p:cTn fill="hold" nodeType="with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55" name="Shape 155"/>
        <p:cNvGrpSpPr/>
        <p:nvPr/>
      </p:nvGrpSpPr>
      <p:grpSpPr>
        <a:xfrm>
          <a:off x="0" y="0"/>
          <a:ext cx="0" cy="0"/>
          <a:chOff x="0" y="0"/>
          <a:chExt cx="0" cy="0"/>
        </a:xfrm>
      </p:grpSpPr>
      <p:sp>
        <p:nvSpPr>
          <p:cNvPr id="156" name="Google Shape;156;g73a3f77dbd_0_306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ES"/>
              <a:t>Programación concurrente - </a:t>
            </a:r>
            <a:r>
              <a:rPr lang="es-ES" sz="2400"/>
              <a:t>Introducción</a:t>
            </a:r>
            <a:endParaRPr/>
          </a:p>
        </p:txBody>
      </p:sp>
      <p:sp>
        <p:nvSpPr>
          <p:cNvPr id="157" name="Google Shape;157;g73a3f77dbd_0_3067"/>
          <p:cNvSpPr txBox="1"/>
          <p:nvPr>
            <p:ph idx="1" type="body"/>
          </p:nvPr>
        </p:nvSpPr>
        <p:spPr>
          <a:xfrm>
            <a:off x="616500" y="2434675"/>
            <a:ext cx="3999900" cy="237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ES" sz="1800"/>
              <a:t>El programa se divide en tareas (2 ó más), las cuales se ejecutan al mismo tiempo y realizan acciones para cumplir un objetivo común. </a:t>
            </a:r>
            <a:endParaRPr sz="1800"/>
          </a:p>
          <a:p>
            <a:pPr indent="0" lvl="0" marL="0" rtl="0" algn="l">
              <a:spcBef>
                <a:spcPts val="1600"/>
              </a:spcBef>
              <a:spcAft>
                <a:spcPts val="1600"/>
              </a:spcAft>
              <a:buNone/>
            </a:pPr>
            <a:r>
              <a:rPr lang="es-ES" sz="1800"/>
              <a:t>Para esto pueden: compartir recursos, coordinarse y cooperar.</a:t>
            </a:r>
            <a:endParaRPr sz="1800"/>
          </a:p>
        </p:txBody>
      </p:sp>
      <p:sp>
        <p:nvSpPr>
          <p:cNvPr id="158" name="Google Shape;158;g73a3f77dbd_0_30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ES"/>
              <a:t>‹#›</a:t>
            </a:fld>
            <a:endParaRPr/>
          </a:p>
        </p:txBody>
      </p:sp>
      <p:sp>
        <p:nvSpPr>
          <p:cNvPr id="159" name="Google Shape;159;g73a3f77dbd_0_3067"/>
          <p:cNvSpPr txBox="1"/>
          <p:nvPr>
            <p:ph idx="2" type="body"/>
          </p:nvPr>
        </p:nvSpPr>
        <p:spPr>
          <a:xfrm>
            <a:off x="5672975" y="2882475"/>
            <a:ext cx="3159300" cy="169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ES" sz="1400">
                <a:latin typeface="Economica"/>
                <a:ea typeface="Economica"/>
                <a:cs typeface="Economica"/>
                <a:sym typeface="Economica"/>
              </a:rPr>
              <a:t>CAMBIO EN EL SOFTWARE</a:t>
            </a:r>
            <a:endParaRPr sz="1400">
              <a:latin typeface="Economica"/>
              <a:ea typeface="Economica"/>
              <a:cs typeface="Economica"/>
              <a:sym typeface="Economica"/>
            </a:endParaRPr>
          </a:p>
          <a:p>
            <a:pPr indent="0" lvl="0" marL="0" rtl="0" algn="l">
              <a:spcBef>
                <a:spcPts val="1600"/>
              </a:spcBef>
              <a:spcAft>
                <a:spcPts val="1600"/>
              </a:spcAft>
              <a:buNone/>
            </a:pPr>
            <a:r>
              <a:rPr lang="es-ES" sz="1400">
                <a:latin typeface="Economica"/>
                <a:ea typeface="Economica"/>
                <a:cs typeface="Economica"/>
                <a:sym typeface="Economica"/>
              </a:rPr>
              <a:t>CAMBIO EN EL HARDWARE</a:t>
            </a:r>
            <a:endParaRPr sz="1400">
              <a:latin typeface="Economica"/>
              <a:ea typeface="Economica"/>
              <a:cs typeface="Economica"/>
              <a:sym typeface="Economica"/>
            </a:endParaRPr>
          </a:p>
        </p:txBody>
      </p:sp>
      <p:pic>
        <p:nvPicPr>
          <p:cNvPr id="160" name="Google Shape;160;g73a3f77dbd_0_3067"/>
          <p:cNvPicPr preferRelativeResize="0"/>
          <p:nvPr/>
        </p:nvPicPr>
        <p:blipFill rotWithShape="1">
          <a:blip r:embed="rId3">
            <a:alphaModFix/>
          </a:blip>
          <a:srcRect b="0" l="0" r="0" t="0"/>
          <a:stretch/>
        </p:blipFill>
        <p:spPr>
          <a:xfrm rot="5400000">
            <a:off x="4678474" y="3331703"/>
            <a:ext cx="736225" cy="736225"/>
          </a:xfrm>
          <a:prstGeom prst="rect">
            <a:avLst/>
          </a:prstGeom>
          <a:noFill/>
          <a:ln>
            <a:noFill/>
          </a:ln>
        </p:spPr>
      </p:pic>
      <p:sp>
        <p:nvSpPr>
          <p:cNvPr id="161" name="Google Shape;161;g73a3f77dbd_0_3067"/>
          <p:cNvSpPr txBox="1"/>
          <p:nvPr/>
        </p:nvSpPr>
        <p:spPr>
          <a:xfrm>
            <a:off x="616500" y="1467800"/>
            <a:ext cx="3000000" cy="6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2800">
                <a:latin typeface="Economica"/>
                <a:ea typeface="Economica"/>
                <a:cs typeface="Economica"/>
                <a:sym typeface="Economica"/>
              </a:rPr>
              <a:t>Hardware</a:t>
            </a:r>
            <a:endParaRPr sz="1800">
              <a:latin typeface="Economica"/>
              <a:ea typeface="Economica"/>
              <a:cs typeface="Economica"/>
              <a:sym typeface="Economic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pic>
        <p:nvPicPr>
          <p:cNvPr id="167" name="Google Shape;167;g73a3f77dbd_0_3078"/>
          <p:cNvPicPr preferRelativeResize="0"/>
          <p:nvPr/>
        </p:nvPicPr>
        <p:blipFill>
          <a:blip r:embed="rId3">
            <a:alphaModFix/>
          </a:blip>
          <a:stretch>
            <a:fillRect/>
          </a:stretch>
        </p:blipFill>
        <p:spPr>
          <a:xfrm>
            <a:off x="4366962" y="2948153"/>
            <a:ext cx="1141258" cy="1021878"/>
          </a:xfrm>
          <a:prstGeom prst="rect">
            <a:avLst/>
          </a:prstGeom>
          <a:noFill/>
          <a:ln>
            <a:noFill/>
          </a:ln>
        </p:spPr>
      </p:pic>
      <p:sp>
        <p:nvSpPr>
          <p:cNvPr id="168" name="Google Shape;168;g73a3f77dbd_0_307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ES"/>
              <a:t>Programación concurrente - </a:t>
            </a:r>
            <a:r>
              <a:rPr lang="es-ES" sz="2400"/>
              <a:t>Introducción</a:t>
            </a:r>
            <a:endParaRPr/>
          </a:p>
        </p:txBody>
      </p:sp>
      <p:sp>
        <p:nvSpPr>
          <p:cNvPr id="169" name="Google Shape;169;g73a3f77dbd_0_30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ES"/>
              <a:t>‹#›</a:t>
            </a:fld>
            <a:endParaRPr/>
          </a:p>
        </p:txBody>
      </p:sp>
      <p:sp>
        <p:nvSpPr>
          <p:cNvPr id="170" name="Google Shape;170;g73a3f77dbd_0_3078"/>
          <p:cNvSpPr txBox="1"/>
          <p:nvPr/>
        </p:nvSpPr>
        <p:spPr>
          <a:xfrm>
            <a:off x="1128645" y="4018563"/>
            <a:ext cx="1271100" cy="480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95959"/>
              </a:buClr>
              <a:buSzPts val="4400"/>
              <a:buFont typeface="Arial Narrow"/>
              <a:buNone/>
            </a:pPr>
            <a:r>
              <a:rPr i="0" lang="es-ES" sz="1800" u="none">
                <a:solidFill>
                  <a:srgbClr val="595959"/>
                </a:solidFill>
                <a:latin typeface="Roboto Condensed"/>
                <a:ea typeface="Roboto Condensed"/>
                <a:cs typeface="Roboto Condensed"/>
                <a:sym typeface="Roboto Condensed"/>
              </a:rPr>
              <a:t>1980</a:t>
            </a:r>
            <a:endParaRPr sz="1800">
              <a:latin typeface="Roboto Condensed"/>
              <a:ea typeface="Roboto Condensed"/>
              <a:cs typeface="Roboto Condensed"/>
              <a:sym typeface="Roboto Condensed"/>
            </a:endParaRPr>
          </a:p>
        </p:txBody>
      </p:sp>
      <p:sp>
        <p:nvSpPr>
          <p:cNvPr id="171" name="Google Shape;171;g73a3f77dbd_0_3078"/>
          <p:cNvSpPr txBox="1"/>
          <p:nvPr/>
        </p:nvSpPr>
        <p:spPr>
          <a:xfrm>
            <a:off x="3670930" y="4051243"/>
            <a:ext cx="1271100" cy="480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95959"/>
              </a:buClr>
              <a:buSzPts val="4400"/>
              <a:buFont typeface="Arial Narrow"/>
              <a:buNone/>
            </a:pPr>
            <a:r>
              <a:rPr i="0" lang="es-ES" sz="1800" u="none">
                <a:solidFill>
                  <a:srgbClr val="595959"/>
                </a:solidFill>
                <a:latin typeface="Roboto Condensed"/>
                <a:ea typeface="Roboto Condensed"/>
                <a:cs typeface="Roboto Condensed"/>
                <a:sym typeface="Roboto Condensed"/>
              </a:rPr>
              <a:t>2000</a:t>
            </a:r>
            <a:endParaRPr sz="1800">
              <a:latin typeface="Roboto Condensed"/>
              <a:ea typeface="Roboto Condensed"/>
              <a:cs typeface="Roboto Condensed"/>
              <a:sym typeface="Roboto Condensed"/>
            </a:endParaRPr>
          </a:p>
        </p:txBody>
      </p:sp>
      <p:sp>
        <p:nvSpPr>
          <p:cNvPr id="172" name="Google Shape;172;g73a3f77dbd_0_3078"/>
          <p:cNvSpPr txBox="1"/>
          <p:nvPr/>
        </p:nvSpPr>
        <p:spPr>
          <a:xfrm>
            <a:off x="6395910" y="4051243"/>
            <a:ext cx="1269600" cy="480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95959"/>
              </a:buClr>
              <a:buSzPts val="4400"/>
              <a:buFont typeface="Arial Narrow"/>
              <a:buNone/>
            </a:pPr>
            <a:r>
              <a:rPr i="0" lang="es-ES" sz="1800" u="none">
                <a:solidFill>
                  <a:srgbClr val="595959"/>
                </a:solidFill>
                <a:latin typeface="Roboto Condensed"/>
                <a:ea typeface="Roboto Condensed"/>
                <a:cs typeface="Roboto Condensed"/>
                <a:sym typeface="Roboto Condensed"/>
              </a:rPr>
              <a:t>201</a:t>
            </a:r>
            <a:r>
              <a:rPr lang="es-ES" sz="1800">
                <a:solidFill>
                  <a:srgbClr val="595959"/>
                </a:solidFill>
                <a:latin typeface="Roboto Condensed"/>
                <a:ea typeface="Roboto Condensed"/>
                <a:cs typeface="Roboto Condensed"/>
                <a:sym typeface="Roboto Condensed"/>
              </a:rPr>
              <a:t>9</a:t>
            </a:r>
            <a:endParaRPr sz="1800">
              <a:latin typeface="Roboto Condensed"/>
              <a:ea typeface="Roboto Condensed"/>
              <a:cs typeface="Roboto Condensed"/>
              <a:sym typeface="Roboto Condensed"/>
            </a:endParaRPr>
          </a:p>
        </p:txBody>
      </p:sp>
      <p:sp>
        <p:nvSpPr>
          <p:cNvPr id="173" name="Google Shape;173;g73a3f77dbd_0_3078"/>
          <p:cNvSpPr txBox="1"/>
          <p:nvPr/>
        </p:nvSpPr>
        <p:spPr>
          <a:xfrm>
            <a:off x="692150" y="2348930"/>
            <a:ext cx="1943400" cy="518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D6286A"/>
              </a:buClr>
              <a:buSzPts val="2400"/>
              <a:buFont typeface="Arial Narrow"/>
              <a:buNone/>
            </a:pPr>
            <a:r>
              <a:rPr i="0" lang="es-ES" sz="1500" u="none">
                <a:solidFill>
                  <a:srgbClr val="D6286A"/>
                </a:solidFill>
                <a:latin typeface="Roboto Condensed"/>
                <a:ea typeface="Roboto Condensed"/>
                <a:cs typeface="Roboto Condensed"/>
                <a:sym typeface="Roboto Condensed"/>
              </a:rPr>
              <a:t>1</a:t>
            </a:r>
            <a:r>
              <a:rPr i="0" lang="es-ES" sz="1500" u="none">
                <a:solidFill>
                  <a:srgbClr val="595959"/>
                </a:solidFill>
                <a:latin typeface="Roboto Condensed"/>
                <a:ea typeface="Roboto Condensed"/>
                <a:cs typeface="Roboto Condensed"/>
                <a:sym typeface="Roboto Condensed"/>
              </a:rPr>
              <a:t> núcleo de </a:t>
            </a:r>
            <a:endParaRPr sz="1500">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595959"/>
              </a:buClr>
              <a:buSzPts val="2400"/>
              <a:buFont typeface="Arial Narrow"/>
              <a:buNone/>
            </a:pPr>
            <a:r>
              <a:rPr i="0" lang="es-ES" sz="1500" u="none">
                <a:solidFill>
                  <a:srgbClr val="595959"/>
                </a:solidFill>
                <a:latin typeface="Roboto Condensed"/>
                <a:ea typeface="Roboto Condensed"/>
                <a:cs typeface="Roboto Condensed"/>
                <a:sym typeface="Roboto Condensed"/>
              </a:rPr>
              <a:t>procesamiento</a:t>
            </a:r>
            <a:endParaRPr sz="1500">
              <a:latin typeface="Roboto Condensed"/>
              <a:ea typeface="Roboto Condensed"/>
              <a:cs typeface="Roboto Condensed"/>
              <a:sym typeface="Roboto Condensed"/>
            </a:endParaRPr>
          </a:p>
        </p:txBody>
      </p:sp>
      <p:sp>
        <p:nvSpPr>
          <p:cNvPr id="174" name="Google Shape;174;g73a3f77dbd_0_3078"/>
          <p:cNvSpPr txBox="1"/>
          <p:nvPr/>
        </p:nvSpPr>
        <p:spPr>
          <a:xfrm>
            <a:off x="3269827" y="2348930"/>
            <a:ext cx="2167800" cy="518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D6286A"/>
              </a:buClr>
              <a:buSzPts val="2400"/>
              <a:buFont typeface="Arial Narrow"/>
              <a:buNone/>
            </a:pPr>
            <a:r>
              <a:rPr i="0" lang="es-ES" sz="1500" u="none">
                <a:solidFill>
                  <a:srgbClr val="D6286A"/>
                </a:solidFill>
                <a:latin typeface="Roboto Condensed"/>
                <a:ea typeface="Roboto Condensed"/>
                <a:cs typeface="Roboto Condensed"/>
                <a:sym typeface="Roboto Condensed"/>
              </a:rPr>
              <a:t>2,4,8</a:t>
            </a:r>
            <a:r>
              <a:rPr i="0" lang="es-ES" sz="1500" u="none">
                <a:solidFill>
                  <a:srgbClr val="595959"/>
                </a:solidFill>
                <a:latin typeface="Roboto Condensed"/>
                <a:ea typeface="Roboto Condensed"/>
                <a:cs typeface="Roboto Condensed"/>
                <a:sym typeface="Roboto Condensed"/>
              </a:rPr>
              <a:t> núcleos de </a:t>
            </a:r>
            <a:endParaRPr sz="1500">
              <a:latin typeface="Roboto Condensed"/>
              <a:ea typeface="Roboto Condensed"/>
              <a:cs typeface="Roboto Condensed"/>
              <a:sym typeface="Roboto Condensed"/>
            </a:endParaRPr>
          </a:p>
          <a:p>
            <a:pPr indent="0" lvl="0" marL="0" marR="0" rtl="0" algn="ctr">
              <a:lnSpc>
                <a:spcPct val="100000"/>
              </a:lnSpc>
              <a:spcBef>
                <a:spcPts val="0"/>
              </a:spcBef>
              <a:spcAft>
                <a:spcPts val="0"/>
              </a:spcAft>
              <a:buClr>
                <a:srgbClr val="595959"/>
              </a:buClr>
              <a:buSzPts val="2400"/>
              <a:buFont typeface="Arial Narrow"/>
              <a:buNone/>
            </a:pPr>
            <a:r>
              <a:rPr i="0" lang="es-ES" sz="1500" u="none">
                <a:solidFill>
                  <a:srgbClr val="595959"/>
                </a:solidFill>
                <a:latin typeface="Roboto Condensed"/>
                <a:ea typeface="Roboto Condensed"/>
                <a:cs typeface="Roboto Condensed"/>
                <a:sym typeface="Roboto Condensed"/>
              </a:rPr>
              <a:t>procesamiento</a:t>
            </a:r>
            <a:endParaRPr sz="1500">
              <a:latin typeface="Roboto Condensed"/>
              <a:ea typeface="Roboto Condensed"/>
              <a:cs typeface="Roboto Condensed"/>
              <a:sym typeface="Roboto Condensed"/>
            </a:endParaRPr>
          </a:p>
        </p:txBody>
      </p:sp>
      <p:sp>
        <p:nvSpPr>
          <p:cNvPr id="175" name="Google Shape;175;g73a3f77dbd_0_3078"/>
          <p:cNvSpPr txBox="1"/>
          <p:nvPr/>
        </p:nvSpPr>
        <p:spPr>
          <a:xfrm>
            <a:off x="6084911" y="2204348"/>
            <a:ext cx="1943400" cy="62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D6286A"/>
              </a:buClr>
              <a:buSzPts val="2400"/>
              <a:buFont typeface="Arial Narrow"/>
              <a:buNone/>
            </a:pPr>
            <a:r>
              <a:rPr i="0" lang="es-ES" sz="1500" u="none">
                <a:solidFill>
                  <a:srgbClr val="D6286A"/>
                </a:solidFill>
                <a:latin typeface="Roboto Condensed"/>
                <a:ea typeface="Roboto Condensed"/>
                <a:cs typeface="Roboto Condensed"/>
                <a:sym typeface="Roboto Condensed"/>
              </a:rPr>
              <a:t>2,4 millones </a:t>
            </a:r>
            <a:r>
              <a:rPr i="0" lang="es-ES" sz="1500" u="none">
                <a:solidFill>
                  <a:srgbClr val="595959"/>
                </a:solidFill>
                <a:latin typeface="Roboto Condensed"/>
                <a:ea typeface="Roboto Condensed"/>
                <a:cs typeface="Roboto Condensed"/>
                <a:sym typeface="Roboto Condensed"/>
              </a:rPr>
              <a:t> de núcleos de procesamiento </a:t>
            </a:r>
            <a:endParaRPr sz="1500">
              <a:latin typeface="Roboto Condensed"/>
              <a:ea typeface="Roboto Condensed"/>
              <a:cs typeface="Roboto Condensed"/>
              <a:sym typeface="Roboto Condensed"/>
            </a:endParaRPr>
          </a:p>
        </p:txBody>
      </p:sp>
      <p:pic>
        <p:nvPicPr>
          <p:cNvPr id="176" name="Google Shape;176;g73a3f77dbd_0_3078"/>
          <p:cNvPicPr preferRelativeResize="0"/>
          <p:nvPr/>
        </p:nvPicPr>
        <p:blipFill>
          <a:blip r:embed="rId4">
            <a:alphaModFix/>
          </a:blip>
          <a:stretch>
            <a:fillRect/>
          </a:stretch>
        </p:blipFill>
        <p:spPr>
          <a:xfrm>
            <a:off x="1170631" y="2873555"/>
            <a:ext cx="1125095" cy="935451"/>
          </a:xfrm>
          <a:prstGeom prst="rect">
            <a:avLst/>
          </a:prstGeom>
          <a:noFill/>
          <a:ln>
            <a:noFill/>
          </a:ln>
        </p:spPr>
      </p:pic>
      <p:pic>
        <p:nvPicPr>
          <p:cNvPr id="177" name="Google Shape;177;g73a3f77dbd_0_3078"/>
          <p:cNvPicPr preferRelativeResize="0"/>
          <p:nvPr/>
        </p:nvPicPr>
        <p:blipFill>
          <a:blip r:embed="rId5">
            <a:alphaModFix/>
          </a:blip>
          <a:stretch>
            <a:fillRect/>
          </a:stretch>
        </p:blipFill>
        <p:spPr>
          <a:xfrm>
            <a:off x="3185506" y="2871821"/>
            <a:ext cx="1269633" cy="938911"/>
          </a:xfrm>
          <a:prstGeom prst="rect">
            <a:avLst/>
          </a:prstGeom>
          <a:noFill/>
          <a:ln>
            <a:noFill/>
          </a:ln>
        </p:spPr>
      </p:pic>
      <p:pic>
        <p:nvPicPr>
          <p:cNvPr id="178" name="Google Shape;178;g73a3f77dbd_0_3078"/>
          <p:cNvPicPr preferRelativeResize="0"/>
          <p:nvPr/>
        </p:nvPicPr>
        <p:blipFill>
          <a:blip r:embed="rId6">
            <a:alphaModFix/>
          </a:blip>
          <a:stretch>
            <a:fillRect/>
          </a:stretch>
        </p:blipFill>
        <p:spPr>
          <a:xfrm>
            <a:off x="6380551" y="2766958"/>
            <a:ext cx="1426562" cy="1021878"/>
          </a:xfrm>
          <a:prstGeom prst="rect">
            <a:avLst/>
          </a:prstGeom>
          <a:noFill/>
          <a:ln>
            <a:noFill/>
          </a:ln>
        </p:spPr>
      </p:pic>
      <p:cxnSp>
        <p:nvCxnSpPr>
          <p:cNvPr id="179" name="Google Shape;179;g73a3f77dbd_0_3078"/>
          <p:cNvCxnSpPr/>
          <p:nvPr/>
        </p:nvCxnSpPr>
        <p:spPr>
          <a:xfrm rot="10800000">
            <a:off x="699388" y="3910633"/>
            <a:ext cx="7283400" cy="39600"/>
          </a:xfrm>
          <a:prstGeom prst="straightConnector1">
            <a:avLst/>
          </a:prstGeom>
          <a:noFill/>
          <a:ln cap="flat" cmpd="sng" w="76200">
            <a:solidFill>
              <a:srgbClr val="276F8B"/>
            </a:solidFill>
            <a:prstDash val="solid"/>
            <a:miter lim="800000"/>
            <a:headEnd len="med" w="med" type="none"/>
            <a:tailEnd len="med" w="med" type="none"/>
          </a:ln>
        </p:spPr>
      </p:cxnSp>
      <p:sp>
        <p:nvSpPr>
          <p:cNvPr id="180" name="Google Shape;180;g73a3f77dbd_0_3078"/>
          <p:cNvSpPr txBox="1"/>
          <p:nvPr/>
        </p:nvSpPr>
        <p:spPr>
          <a:xfrm>
            <a:off x="387900" y="1391600"/>
            <a:ext cx="3000000" cy="6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2800">
                <a:latin typeface="Economica"/>
                <a:ea typeface="Economica"/>
                <a:cs typeface="Economica"/>
                <a:sym typeface="Economica"/>
              </a:rPr>
              <a:t>Evolución del h</a:t>
            </a:r>
            <a:r>
              <a:rPr lang="es-ES" sz="2800">
                <a:latin typeface="Economica"/>
                <a:ea typeface="Economica"/>
                <a:cs typeface="Economica"/>
                <a:sym typeface="Economica"/>
              </a:rPr>
              <a:t>ardware</a:t>
            </a:r>
            <a:endParaRPr sz="1800">
              <a:latin typeface="Economica"/>
              <a:ea typeface="Economica"/>
              <a:cs typeface="Economica"/>
              <a:sym typeface="Economica"/>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g73a3f77dbd_0_311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ES"/>
              <a:t>Programación concurrente - </a:t>
            </a:r>
            <a:r>
              <a:rPr lang="es-ES" sz="2400"/>
              <a:t>Hardware</a:t>
            </a:r>
            <a:endParaRPr/>
          </a:p>
        </p:txBody>
      </p:sp>
      <p:sp>
        <p:nvSpPr>
          <p:cNvPr id="187" name="Google Shape;187;g73a3f77dbd_0_31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ES"/>
              <a:t>‹#›</a:t>
            </a:fld>
            <a:endParaRPr/>
          </a:p>
        </p:txBody>
      </p:sp>
      <p:sp>
        <p:nvSpPr>
          <p:cNvPr id="188" name="Google Shape;188;g73a3f77dbd_0_3119"/>
          <p:cNvSpPr txBox="1"/>
          <p:nvPr/>
        </p:nvSpPr>
        <p:spPr>
          <a:xfrm>
            <a:off x="6536300" y="2285236"/>
            <a:ext cx="1480500" cy="414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316857"/>
              </a:buClr>
              <a:buSzPts val="2400"/>
              <a:buFont typeface="Arial Narrow"/>
              <a:buNone/>
            </a:pPr>
            <a:r>
              <a:rPr i="0" lang="es-ES" sz="1300" u="none">
                <a:solidFill>
                  <a:srgbClr val="316857"/>
                </a:solidFill>
                <a:latin typeface="Roboto Condensed Light"/>
                <a:ea typeface="Roboto Condensed Light"/>
                <a:cs typeface="Roboto Condensed Light"/>
                <a:sym typeface="Roboto Condensed Light"/>
              </a:rPr>
              <a:t>N</a:t>
            </a:r>
            <a:r>
              <a:rPr lang="es-ES" sz="1300">
                <a:solidFill>
                  <a:srgbClr val="316857"/>
                </a:solidFill>
                <a:latin typeface="Roboto Condensed Light"/>
                <a:ea typeface="Roboto Condensed Light"/>
                <a:cs typeface="Roboto Condensed Light"/>
                <a:sym typeface="Roboto Condensed Light"/>
              </a:rPr>
              <a:t>Ú</a:t>
            </a:r>
            <a:r>
              <a:rPr i="0" lang="es-ES" sz="1300" u="none">
                <a:solidFill>
                  <a:srgbClr val="316857"/>
                </a:solidFill>
                <a:latin typeface="Roboto Condensed Light"/>
                <a:ea typeface="Roboto Condensed Light"/>
                <a:cs typeface="Roboto Condensed Light"/>
                <a:sym typeface="Roboto Condensed Light"/>
              </a:rPr>
              <a:t>CLEO</a:t>
            </a:r>
            <a:endParaRPr i="0" sz="1300" u="none">
              <a:solidFill>
                <a:srgbClr val="316857"/>
              </a:solidFill>
              <a:latin typeface="Roboto Condensed Light"/>
              <a:ea typeface="Roboto Condensed Light"/>
              <a:cs typeface="Roboto Condensed Light"/>
              <a:sym typeface="Roboto Condensed Light"/>
            </a:endParaRPr>
          </a:p>
          <a:p>
            <a:pPr indent="0" lvl="0" marL="0" rtl="0" algn="ctr">
              <a:spcBef>
                <a:spcPts val="0"/>
              </a:spcBef>
              <a:spcAft>
                <a:spcPts val="0"/>
              </a:spcAft>
              <a:buClr>
                <a:srgbClr val="595959"/>
              </a:buClr>
              <a:buSzPts val="2000"/>
              <a:buFont typeface="Arial Narrow"/>
              <a:buNone/>
            </a:pPr>
            <a:r>
              <a:rPr lang="es-ES" sz="1000">
                <a:solidFill>
                  <a:srgbClr val="595959"/>
                </a:solidFill>
                <a:latin typeface="Roboto Condensed"/>
                <a:ea typeface="Roboto Condensed"/>
                <a:cs typeface="Roboto Condensed"/>
                <a:sym typeface="Roboto Condensed"/>
              </a:rPr>
              <a:t>MEMORIA LOCAL</a:t>
            </a:r>
            <a:endParaRPr>
              <a:solidFill>
                <a:srgbClr val="316857"/>
              </a:solidFill>
              <a:latin typeface="Roboto Condensed Light"/>
              <a:ea typeface="Roboto Condensed Light"/>
              <a:cs typeface="Roboto Condensed Light"/>
              <a:sym typeface="Roboto Condensed Light"/>
            </a:endParaRPr>
          </a:p>
        </p:txBody>
      </p:sp>
      <p:grpSp>
        <p:nvGrpSpPr>
          <p:cNvPr id="189" name="Google Shape;189;g73a3f77dbd_0_3119"/>
          <p:cNvGrpSpPr/>
          <p:nvPr/>
        </p:nvGrpSpPr>
        <p:grpSpPr>
          <a:xfrm>
            <a:off x="1098914" y="2130356"/>
            <a:ext cx="4359044" cy="2100005"/>
            <a:chOff x="1012401" y="2082556"/>
            <a:chExt cx="4812900" cy="2841300"/>
          </a:xfrm>
        </p:grpSpPr>
        <p:sp>
          <p:nvSpPr>
            <p:cNvPr id="190" name="Google Shape;190;g73a3f77dbd_0_3119"/>
            <p:cNvSpPr/>
            <p:nvPr/>
          </p:nvSpPr>
          <p:spPr>
            <a:xfrm>
              <a:off x="1012401" y="2082556"/>
              <a:ext cx="4812900" cy="2841300"/>
            </a:xfrm>
            <a:prstGeom prst="roundRect">
              <a:avLst>
                <a:gd fmla="val 5257"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1" sz="2800" u="none">
                <a:solidFill>
                  <a:schemeClr val="dk1"/>
                </a:solidFill>
                <a:latin typeface="Tahoma"/>
                <a:ea typeface="Tahoma"/>
                <a:cs typeface="Tahoma"/>
                <a:sym typeface="Tahoma"/>
              </a:endParaRPr>
            </a:p>
          </p:txBody>
        </p:sp>
        <p:sp>
          <p:nvSpPr>
            <p:cNvPr id="191" name="Google Shape;191;g73a3f77dbd_0_3119"/>
            <p:cNvSpPr txBox="1"/>
            <p:nvPr/>
          </p:nvSpPr>
          <p:spPr>
            <a:xfrm>
              <a:off x="1126500" y="2265367"/>
              <a:ext cx="1728900" cy="24603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1" sz="2800" u="none">
                <a:solidFill>
                  <a:schemeClr val="dk1"/>
                </a:solidFill>
                <a:latin typeface="Tahoma"/>
                <a:ea typeface="Tahoma"/>
                <a:cs typeface="Tahoma"/>
                <a:sym typeface="Tahoma"/>
              </a:endParaRPr>
            </a:p>
          </p:txBody>
        </p:sp>
        <p:sp>
          <p:nvSpPr>
            <p:cNvPr id="192" name="Google Shape;192;g73a3f77dbd_0_3119"/>
            <p:cNvSpPr txBox="1"/>
            <p:nvPr/>
          </p:nvSpPr>
          <p:spPr>
            <a:xfrm>
              <a:off x="3106892" y="2173191"/>
              <a:ext cx="539700" cy="2644500"/>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1" sz="2800" u="none">
                <a:solidFill>
                  <a:schemeClr val="dk1"/>
                </a:solidFill>
                <a:latin typeface="Tahoma"/>
                <a:ea typeface="Tahoma"/>
                <a:cs typeface="Tahoma"/>
                <a:sym typeface="Tahoma"/>
              </a:endParaRPr>
            </a:p>
          </p:txBody>
        </p:sp>
        <p:sp>
          <p:nvSpPr>
            <p:cNvPr id="193" name="Google Shape;193;g73a3f77dbd_0_3119"/>
            <p:cNvSpPr txBox="1"/>
            <p:nvPr/>
          </p:nvSpPr>
          <p:spPr>
            <a:xfrm rot="-5400000">
              <a:off x="2444364" y="3312562"/>
              <a:ext cx="1948800" cy="408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600"/>
                <a:buFont typeface="Arial Narrow"/>
                <a:buNone/>
              </a:pPr>
              <a:r>
                <a:rPr b="0" i="0" lang="es-ES" sz="1500" u="none" cap="none" strike="noStrike">
                  <a:solidFill>
                    <a:schemeClr val="dk1"/>
                  </a:solidFill>
                  <a:latin typeface="Arial Narrow"/>
                  <a:ea typeface="Arial Narrow"/>
                  <a:cs typeface="Arial Narrow"/>
                  <a:sym typeface="Arial Narrow"/>
                </a:rPr>
                <a:t>Memoria Principal</a:t>
              </a:r>
              <a:endParaRPr sz="1500"/>
            </a:p>
          </p:txBody>
        </p:sp>
        <p:sp>
          <p:nvSpPr>
            <p:cNvPr id="194" name="Google Shape;194;g73a3f77dbd_0_3119"/>
            <p:cNvSpPr/>
            <p:nvPr/>
          </p:nvSpPr>
          <p:spPr>
            <a:xfrm>
              <a:off x="1260025" y="2421252"/>
              <a:ext cx="1368900" cy="646500"/>
            </a:xfrm>
            <a:prstGeom prst="roundRect">
              <a:avLst>
                <a:gd fmla="val 16667"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1" sz="2800" u="none">
                <a:solidFill>
                  <a:schemeClr val="dk1"/>
                </a:solidFill>
                <a:latin typeface="Tahoma"/>
                <a:ea typeface="Tahoma"/>
                <a:cs typeface="Tahoma"/>
                <a:sym typeface="Tahoma"/>
              </a:endParaRPr>
            </a:p>
          </p:txBody>
        </p:sp>
        <p:sp>
          <p:nvSpPr>
            <p:cNvPr id="195" name="Google Shape;195;g73a3f77dbd_0_3119"/>
            <p:cNvSpPr/>
            <p:nvPr/>
          </p:nvSpPr>
          <p:spPr>
            <a:xfrm>
              <a:off x="1409011" y="2575782"/>
              <a:ext cx="282600" cy="319800"/>
            </a:xfrm>
            <a:prstGeom prst="ellipse">
              <a:avLst/>
            </a:prstGeom>
            <a:solidFill>
              <a:srgbClr val="31685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1" sz="2800" u="none">
                <a:solidFill>
                  <a:schemeClr val="dk1"/>
                </a:solidFill>
                <a:latin typeface="Tahoma"/>
                <a:ea typeface="Tahoma"/>
                <a:cs typeface="Tahoma"/>
                <a:sym typeface="Tahoma"/>
              </a:endParaRPr>
            </a:p>
          </p:txBody>
        </p:sp>
        <p:sp>
          <p:nvSpPr>
            <p:cNvPr id="196" name="Google Shape;196;g73a3f77dbd_0_3119"/>
            <p:cNvSpPr/>
            <p:nvPr/>
          </p:nvSpPr>
          <p:spPr>
            <a:xfrm>
              <a:off x="2256547" y="2564937"/>
              <a:ext cx="281100" cy="318600"/>
            </a:xfrm>
            <a:prstGeom prst="ellipse">
              <a:avLst/>
            </a:prstGeom>
            <a:solidFill>
              <a:srgbClr val="31685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1" sz="2800" u="none">
                <a:solidFill>
                  <a:schemeClr val="dk1"/>
                </a:solidFill>
                <a:latin typeface="Tahoma"/>
                <a:ea typeface="Tahoma"/>
                <a:cs typeface="Tahoma"/>
                <a:sym typeface="Tahoma"/>
              </a:endParaRPr>
            </a:p>
          </p:txBody>
        </p:sp>
        <p:sp>
          <p:nvSpPr>
            <p:cNvPr id="197" name="Google Shape;197;g73a3f77dbd_0_3119"/>
            <p:cNvSpPr/>
            <p:nvPr/>
          </p:nvSpPr>
          <p:spPr>
            <a:xfrm>
              <a:off x="1260025" y="3883860"/>
              <a:ext cx="1368900" cy="649200"/>
            </a:xfrm>
            <a:prstGeom prst="roundRect">
              <a:avLst>
                <a:gd fmla="val 16667"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1" sz="2800" u="none">
                <a:solidFill>
                  <a:schemeClr val="dk1"/>
                </a:solidFill>
                <a:latin typeface="Tahoma"/>
                <a:ea typeface="Tahoma"/>
                <a:cs typeface="Tahoma"/>
                <a:sym typeface="Tahoma"/>
              </a:endParaRPr>
            </a:p>
          </p:txBody>
        </p:sp>
        <p:sp>
          <p:nvSpPr>
            <p:cNvPr id="198" name="Google Shape;198;g73a3f77dbd_0_3119"/>
            <p:cNvSpPr/>
            <p:nvPr/>
          </p:nvSpPr>
          <p:spPr>
            <a:xfrm>
              <a:off x="1409011" y="4039746"/>
              <a:ext cx="282600" cy="318600"/>
            </a:xfrm>
            <a:prstGeom prst="ellipse">
              <a:avLst/>
            </a:prstGeom>
            <a:solidFill>
              <a:srgbClr val="31685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1" sz="2800" u="none">
                <a:solidFill>
                  <a:schemeClr val="dk1"/>
                </a:solidFill>
                <a:latin typeface="Tahoma"/>
                <a:ea typeface="Tahoma"/>
                <a:cs typeface="Tahoma"/>
                <a:sym typeface="Tahoma"/>
              </a:endParaRPr>
            </a:p>
          </p:txBody>
        </p:sp>
        <p:sp>
          <p:nvSpPr>
            <p:cNvPr id="199" name="Google Shape;199;g73a3f77dbd_0_3119"/>
            <p:cNvSpPr/>
            <p:nvPr/>
          </p:nvSpPr>
          <p:spPr>
            <a:xfrm>
              <a:off x="2256547" y="4028902"/>
              <a:ext cx="281100" cy="318600"/>
            </a:xfrm>
            <a:prstGeom prst="ellipse">
              <a:avLst/>
            </a:prstGeom>
            <a:solidFill>
              <a:srgbClr val="31685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1" sz="2800" u="none">
                <a:solidFill>
                  <a:schemeClr val="dk1"/>
                </a:solidFill>
                <a:latin typeface="Tahoma"/>
                <a:ea typeface="Tahoma"/>
                <a:cs typeface="Tahoma"/>
                <a:sym typeface="Tahoma"/>
              </a:endParaRPr>
            </a:p>
          </p:txBody>
        </p:sp>
        <p:sp>
          <p:nvSpPr>
            <p:cNvPr id="200" name="Google Shape;200;g73a3f77dbd_0_3119"/>
            <p:cNvSpPr txBox="1"/>
            <p:nvPr/>
          </p:nvSpPr>
          <p:spPr>
            <a:xfrm>
              <a:off x="3955833" y="2292477"/>
              <a:ext cx="1727400" cy="2457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1" sz="2800" u="none">
                <a:solidFill>
                  <a:schemeClr val="dk1"/>
                </a:solidFill>
                <a:latin typeface="Tahoma"/>
                <a:ea typeface="Tahoma"/>
                <a:cs typeface="Tahoma"/>
                <a:sym typeface="Tahoma"/>
              </a:endParaRPr>
            </a:p>
          </p:txBody>
        </p:sp>
        <p:sp>
          <p:nvSpPr>
            <p:cNvPr id="201" name="Google Shape;201;g73a3f77dbd_0_3119"/>
            <p:cNvSpPr/>
            <p:nvPr/>
          </p:nvSpPr>
          <p:spPr>
            <a:xfrm>
              <a:off x="4087953" y="2447007"/>
              <a:ext cx="1367700" cy="648000"/>
            </a:xfrm>
            <a:prstGeom prst="roundRect">
              <a:avLst>
                <a:gd fmla="val 16667"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1" sz="2800" u="none">
                <a:solidFill>
                  <a:schemeClr val="dk1"/>
                </a:solidFill>
                <a:latin typeface="Tahoma"/>
                <a:ea typeface="Tahoma"/>
                <a:cs typeface="Tahoma"/>
                <a:sym typeface="Tahoma"/>
              </a:endParaRPr>
            </a:p>
          </p:txBody>
        </p:sp>
        <p:sp>
          <p:nvSpPr>
            <p:cNvPr id="202" name="Google Shape;202;g73a3f77dbd_0_3119"/>
            <p:cNvSpPr/>
            <p:nvPr/>
          </p:nvSpPr>
          <p:spPr>
            <a:xfrm>
              <a:off x="4238345" y="2602892"/>
              <a:ext cx="281100" cy="317100"/>
            </a:xfrm>
            <a:prstGeom prst="ellipse">
              <a:avLst/>
            </a:prstGeom>
            <a:solidFill>
              <a:srgbClr val="31685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1" sz="2800" u="none">
                <a:solidFill>
                  <a:schemeClr val="dk1"/>
                </a:solidFill>
                <a:latin typeface="Tahoma"/>
                <a:ea typeface="Tahoma"/>
                <a:cs typeface="Tahoma"/>
                <a:sym typeface="Tahoma"/>
              </a:endParaRPr>
            </a:p>
          </p:txBody>
        </p:sp>
        <p:sp>
          <p:nvSpPr>
            <p:cNvPr id="203" name="Google Shape;203;g73a3f77dbd_0_3119"/>
            <p:cNvSpPr/>
            <p:nvPr/>
          </p:nvSpPr>
          <p:spPr>
            <a:xfrm>
              <a:off x="5084475" y="2590692"/>
              <a:ext cx="282600" cy="318600"/>
            </a:xfrm>
            <a:prstGeom prst="ellipse">
              <a:avLst/>
            </a:prstGeom>
            <a:solidFill>
              <a:srgbClr val="31685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1" sz="2800" u="none">
                <a:solidFill>
                  <a:schemeClr val="dk1"/>
                </a:solidFill>
                <a:latin typeface="Tahoma"/>
                <a:ea typeface="Tahoma"/>
                <a:cs typeface="Tahoma"/>
                <a:sym typeface="Tahoma"/>
              </a:endParaRPr>
            </a:p>
          </p:txBody>
        </p:sp>
        <p:sp>
          <p:nvSpPr>
            <p:cNvPr id="204" name="Google Shape;204;g73a3f77dbd_0_3119"/>
            <p:cNvSpPr/>
            <p:nvPr/>
          </p:nvSpPr>
          <p:spPr>
            <a:xfrm>
              <a:off x="4087953" y="3910971"/>
              <a:ext cx="1367700" cy="648000"/>
            </a:xfrm>
            <a:prstGeom prst="roundRect">
              <a:avLst>
                <a:gd fmla="val 16667" name="adj"/>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1" sz="2800" u="none">
                <a:solidFill>
                  <a:schemeClr val="dk1"/>
                </a:solidFill>
                <a:latin typeface="Tahoma"/>
                <a:ea typeface="Tahoma"/>
                <a:cs typeface="Tahoma"/>
                <a:sym typeface="Tahoma"/>
              </a:endParaRPr>
            </a:p>
          </p:txBody>
        </p:sp>
        <p:sp>
          <p:nvSpPr>
            <p:cNvPr id="205" name="Google Shape;205;g73a3f77dbd_0_3119"/>
            <p:cNvSpPr/>
            <p:nvPr/>
          </p:nvSpPr>
          <p:spPr>
            <a:xfrm>
              <a:off x="4238345" y="4066856"/>
              <a:ext cx="281100" cy="317100"/>
            </a:xfrm>
            <a:prstGeom prst="ellipse">
              <a:avLst/>
            </a:prstGeom>
            <a:solidFill>
              <a:srgbClr val="31685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1" sz="2800" u="none">
                <a:solidFill>
                  <a:schemeClr val="dk1"/>
                </a:solidFill>
                <a:latin typeface="Tahoma"/>
                <a:ea typeface="Tahoma"/>
                <a:cs typeface="Tahoma"/>
                <a:sym typeface="Tahoma"/>
              </a:endParaRPr>
            </a:p>
          </p:txBody>
        </p:sp>
        <p:sp>
          <p:nvSpPr>
            <p:cNvPr id="206" name="Google Shape;206;g73a3f77dbd_0_3119"/>
            <p:cNvSpPr/>
            <p:nvPr/>
          </p:nvSpPr>
          <p:spPr>
            <a:xfrm>
              <a:off x="5084475" y="4053301"/>
              <a:ext cx="282600" cy="319800"/>
            </a:xfrm>
            <a:prstGeom prst="ellipse">
              <a:avLst/>
            </a:prstGeom>
            <a:solidFill>
              <a:srgbClr val="31685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1" sz="2800" u="none">
                <a:solidFill>
                  <a:schemeClr val="dk1"/>
                </a:solidFill>
                <a:latin typeface="Tahoma"/>
                <a:ea typeface="Tahoma"/>
                <a:cs typeface="Tahoma"/>
                <a:sym typeface="Tahoma"/>
              </a:endParaRPr>
            </a:p>
          </p:txBody>
        </p:sp>
      </p:grpSp>
      <p:sp>
        <p:nvSpPr>
          <p:cNvPr id="207" name="Google Shape;207;g73a3f77dbd_0_3119"/>
          <p:cNvSpPr txBox="1"/>
          <p:nvPr/>
        </p:nvSpPr>
        <p:spPr>
          <a:xfrm>
            <a:off x="4369711" y="3585145"/>
            <a:ext cx="360600" cy="414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Arial Narrow"/>
              <a:buNone/>
            </a:pPr>
            <a:r>
              <a:rPr i="0" lang="es-ES" sz="1200" u="none" cap="none" strike="noStrike">
                <a:solidFill>
                  <a:schemeClr val="dk1"/>
                </a:solidFill>
                <a:latin typeface="Roboto Condensed"/>
                <a:ea typeface="Roboto Condensed"/>
                <a:cs typeface="Roboto Condensed"/>
                <a:sym typeface="Roboto Condensed"/>
              </a:rPr>
              <a:t>L2</a:t>
            </a:r>
            <a:endParaRPr sz="1200">
              <a:latin typeface="Roboto Condensed"/>
              <a:ea typeface="Roboto Condensed"/>
              <a:cs typeface="Roboto Condensed"/>
              <a:sym typeface="Roboto Condensed"/>
            </a:endParaRPr>
          </a:p>
        </p:txBody>
      </p:sp>
      <p:sp>
        <p:nvSpPr>
          <p:cNvPr id="208" name="Google Shape;208;g73a3f77dbd_0_3119"/>
          <p:cNvSpPr txBox="1"/>
          <p:nvPr/>
        </p:nvSpPr>
        <p:spPr>
          <a:xfrm>
            <a:off x="4342939" y="2497964"/>
            <a:ext cx="360600" cy="414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Arial Narrow"/>
              <a:buNone/>
            </a:pPr>
            <a:r>
              <a:rPr i="0" lang="es-ES" sz="1200" u="none" cap="none" strike="noStrike">
                <a:solidFill>
                  <a:schemeClr val="dk1"/>
                </a:solidFill>
                <a:latin typeface="Roboto Condensed"/>
                <a:ea typeface="Roboto Condensed"/>
                <a:cs typeface="Roboto Condensed"/>
                <a:sym typeface="Roboto Condensed"/>
              </a:rPr>
              <a:t>L2</a:t>
            </a:r>
            <a:endParaRPr sz="1200">
              <a:latin typeface="Roboto Condensed"/>
              <a:ea typeface="Roboto Condensed"/>
              <a:cs typeface="Roboto Condensed"/>
              <a:sym typeface="Roboto Condensed"/>
            </a:endParaRPr>
          </a:p>
        </p:txBody>
      </p:sp>
      <p:sp>
        <p:nvSpPr>
          <p:cNvPr id="209" name="Google Shape;209;g73a3f77dbd_0_3119"/>
          <p:cNvSpPr txBox="1"/>
          <p:nvPr/>
        </p:nvSpPr>
        <p:spPr>
          <a:xfrm>
            <a:off x="1727704" y="2460010"/>
            <a:ext cx="360600" cy="331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Arial Narrow"/>
              <a:buNone/>
            </a:pPr>
            <a:r>
              <a:rPr i="0" lang="es-ES" sz="1100" u="none" cap="none" strike="noStrike">
                <a:solidFill>
                  <a:schemeClr val="dk1"/>
                </a:solidFill>
                <a:latin typeface="Roboto Condensed"/>
                <a:ea typeface="Roboto Condensed"/>
                <a:cs typeface="Roboto Condensed"/>
                <a:sym typeface="Roboto Condensed"/>
              </a:rPr>
              <a:t> L2</a:t>
            </a:r>
            <a:endParaRPr sz="1100">
              <a:latin typeface="Roboto Condensed"/>
              <a:ea typeface="Roboto Condensed"/>
              <a:cs typeface="Roboto Condensed"/>
              <a:sym typeface="Roboto Condensed"/>
            </a:endParaRPr>
          </a:p>
        </p:txBody>
      </p:sp>
      <p:sp>
        <p:nvSpPr>
          <p:cNvPr id="210" name="Google Shape;210;g73a3f77dbd_0_3119"/>
          <p:cNvSpPr txBox="1"/>
          <p:nvPr/>
        </p:nvSpPr>
        <p:spPr>
          <a:xfrm>
            <a:off x="1763549" y="3571835"/>
            <a:ext cx="360600" cy="414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Arial Narrow"/>
              <a:buNone/>
            </a:pPr>
            <a:r>
              <a:rPr i="0" lang="es-ES" sz="1200" u="none" cap="none" strike="noStrike">
                <a:solidFill>
                  <a:schemeClr val="dk1"/>
                </a:solidFill>
                <a:latin typeface="Roboto Condensed"/>
                <a:ea typeface="Roboto Condensed"/>
                <a:cs typeface="Roboto Condensed"/>
                <a:sym typeface="Roboto Condensed"/>
              </a:rPr>
              <a:t>L2</a:t>
            </a:r>
            <a:endParaRPr sz="1200">
              <a:latin typeface="Roboto Condensed"/>
              <a:ea typeface="Roboto Condensed"/>
              <a:cs typeface="Roboto Condensed"/>
              <a:sym typeface="Roboto Condensed"/>
            </a:endParaRPr>
          </a:p>
        </p:txBody>
      </p:sp>
      <p:sp>
        <p:nvSpPr>
          <p:cNvPr id="211" name="Google Shape;211;g73a3f77dbd_0_3119"/>
          <p:cNvSpPr txBox="1"/>
          <p:nvPr/>
        </p:nvSpPr>
        <p:spPr>
          <a:xfrm>
            <a:off x="1666990" y="2932555"/>
            <a:ext cx="480600" cy="310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1C6294"/>
              </a:buClr>
              <a:buSzPts val="2000"/>
              <a:buFont typeface="Arial Narrow"/>
              <a:buNone/>
            </a:pPr>
            <a:r>
              <a:rPr i="0" lang="es-ES" sz="1200" u="none" cap="none" strike="noStrike">
                <a:solidFill>
                  <a:srgbClr val="FFFFFF"/>
                </a:solidFill>
                <a:latin typeface="Roboto Condensed"/>
                <a:ea typeface="Roboto Condensed"/>
                <a:cs typeface="Roboto Condensed"/>
                <a:sym typeface="Roboto Condensed"/>
              </a:rPr>
              <a:t>L3</a:t>
            </a:r>
            <a:endParaRPr sz="1200">
              <a:solidFill>
                <a:srgbClr val="FFFFFF"/>
              </a:solidFill>
              <a:latin typeface="Roboto Condensed"/>
              <a:ea typeface="Roboto Condensed"/>
              <a:cs typeface="Roboto Condensed"/>
              <a:sym typeface="Roboto Condensed"/>
            </a:endParaRPr>
          </a:p>
        </p:txBody>
      </p:sp>
      <p:sp>
        <p:nvSpPr>
          <p:cNvPr id="212" name="Google Shape;212;g73a3f77dbd_0_3119"/>
          <p:cNvSpPr txBox="1"/>
          <p:nvPr/>
        </p:nvSpPr>
        <p:spPr>
          <a:xfrm>
            <a:off x="4291117" y="2985609"/>
            <a:ext cx="480600" cy="310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1C6294"/>
              </a:buClr>
              <a:buSzPts val="2000"/>
              <a:buFont typeface="Arial Narrow"/>
              <a:buNone/>
            </a:pPr>
            <a:r>
              <a:rPr i="0" lang="es-ES" sz="1200" u="none" cap="none" strike="noStrike">
                <a:solidFill>
                  <a:srgbClr val="FFFFFF"/>
                </a:solidFill>
                <a:latin typeface="Roboto Condensed"/>
                <a:ea typeface="Roboto Condensed"/>
                <a:cs typeface="Roboto Condensed"/>
                <a:sym typeface="Roboto Condensed"/>
              </a:rPr>
              <a:t>L3</a:t>
            </a:r>
            <a:endParaRPr sz="1200">
              <a:solidFill>
                <a:srgbClr val="FFFFFF"/>
              </a:solidFill>
              <a:latin typeface="Roboto Condensed"/>
              <a:ea typeface="Roboto Condensed"/>
              <a:cs typeface="Roboto Condensed"/>
              <a:sym typeface="Roboto Condensed"/>
            </a:endParaRPr>
          </a:p>
        </p:txBody>
      </p:sp>
      <p:cxnSp>
        <p:nvCxnSpPr>
          <p:cNvPr id="213" name="Google Shape;213;g73a3f77dbd_0_3119"/>
          <p:cNvCxnSpPr>
            <a:stCxn id="203" idx="6"/>
          </p:cNvCxnSpPr>
          <p:nvPr/>
        </p:nvCxnSpPr>
        <p:spPr>
          <a:xfrm flipH="1" rot="10800000">
            <a:off x="5042943" y="2458057"/>
            <a:ext cx="1867800" cy="165600"/>
          </a:xfrm>
          <a:prstGeom prst="straightConnector1">
            <a:avLst/>
          </a:prstGeom>
          <a:noFill/>
          <a:ln cap="flat" cmpd="sng" w="19050">
            <a:solidFill>
              <a:srgbClr val="316857"/>
            </a:solidFill>
            <a:prstDash val="solid"/>
            <a:miter lim="800000"/>
            <a:headEnd len="med" w="med" type="none"/>
            <a:tailEnd len="med" w="med" type="triangle"/>
          </a:ln>
        </p:spPr>
      </p:cxnSp>
      <p:sp>
        <p:nvSpPr>
          <p:cNvPr id="214" name="Google Shape;214;g73a3f77dbd_0_3119"/>
          <p:cNvSpPr txBox="1"/>
          <p:nvPr/>
        </p:nvSpPr>
        <p:spPr>
          <a:xfrm>
            <a:off x="6485153" y="3086913"/>
            <a:ext cx="1353300" cy="524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1D6295"/>
              </a:buClr>
              <a:buSzPts val="2400"/>
              <a:buFont typeface="Arial Narrow"/>
              <a:buNone/>
            </a:pPr>
            <a:r>
              <a:rPr i="0" lang="es-ES" sz="1300" u="none">
                <a:solidFill>
                  <a:srgbClr val="1D6295"/>
                </a:solidFill>
                <a:latin typeface="Roboto Condensed Light"/>
                <a:ea typeface="Roboto Condensed Light"/>
                <a:cs typeface="Roboto Condensed Light"/>
                <a:sym typeface="Roboto Condensed Light"/>
              </a:rPr>
              <a:t>MEMORIA CACHE (nivel 3)</a:t>
            </a:r>
            <a:endParaRPr sz="1300">
              <a:latin typeface="Roboto Condensed Light"/>
              <a:ea typeface="Roboto Condensed Light"/>
              <a:cs typeface="Roboto Condensed Light"/>
              <a:sym typeface="Roboto Condensed Light"/>
            </a:endParaRPr>
          </a:p>
        </p:txBody>
      </p:sp>
      <p:cxnSp>
        <p:nvCxnSpPr>
          <p:cNvPr id="215" name="Google Shape;215;g73a3f77dbd_0_3119"/>
          <p:cNvCxnSpPr>
            <a:stCxn id="212" idx="3"/>
          </p:cNvCxnSpPr>
          <p:nvPr/>
        </p:nvCxnSpPr>
        <p:spPr>
          <a:xfrm>
            <a:off x="4771717" y="3141009"/>
            <a:ext cx="1713300" cy="141300"/>
          </a:xfrm>
          <a:prstGeom prst="straightConnector1">
            <a:avLst/>
          </a:prstGeom>
          <a:noFill/>
          <a:ln cap="flat" cmpd="sng" w="19050">
            <a:solidFill>
              <a:srgbClr val="1D6295"/>
            </a:solidFill>
            <a:prstDash val="solid"/>
            <a:miter lim="800000"/>
            <a:headEnd len="med" w="med" type="none"/>
            <a:tailEnd len="med" w="med" type="triangle"/>
          </a:ln>
        </p:spPr>
      </p:cxnSp>
      <p:sp>
        <p:nvSpPr>
          <p:cNvPr id="216" name="Google Shape;216;g73a3f77dbd_0_3119"/>
          <p:cNvSpPr txBox="1"/>
          <p:nvPr/>
        </p:nvSpPr>
        <p:spPr>
          <a:xfrm>
            <a:off x="6617600" y="4226575"/>
            <a:ext cx="1353300" cy="524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595959"/>
              </a:buClr>
              <a:buSzPts val="2400"/>
              <a:buFont typeface="Arial Narrow"/>
              <a:buNone/>
            </a:pPr>
            <a:r>
              <a:rPr i="0" lang="es-ES" sz="1300" u="none">
                <a:solidFill>
                  <a:srgbClr val="595959"/>
                </a:solidFill>
                <a:latin typeface="Roboto Condensed Light"/>
                <a:ea typeface="Roboto Condensed Light"/>
                <a:cs typeface="Roboto Condensed Light"/>
                <a:sym typeface="Roboto Condensed Light"/>
              </a:rPr>
              <a:t>MEMORIA CACHE (nivel 2)</a:t>
            </a:r>
            <a:endParaRPr sz="1300">
              <a:latin typeface="Roboto Condensed Light"/>
              <a:ea typeface="Roboto Condensed Light"/>
              <a:cs typeface="Roboto Condensed Light"/>
              <a:sym typeface="Roboto Condensed Light"/>
            </a:endParaRPr>
          </a:p>
        </p:txBody>
      </p:sp>
      <p:cxnSp>
        <p:nvCxnSpPr>
          <p:cNvPr id="217" name="Google Shape;217;g73a3f77dbd_0_3119"/>
          <p:cNvCxnSpPr>
            <a:stCxn id="207" idx="3"/>
          </p:cNvCxnSpPr>
          <p:nvPr/>
        </p:nvCxnSpPr>
        <p:spPr>
          <a:xfrm>
            <a:off x="4730311" y="3792295"/>
            <a:ext cx="1917900" cy="656700"/>
          </a:xfrm>
          <a:prstGeom prst="straightConnector1">
            <a:avLst/>
          </a:prstGeom>
          <a:noFill/>
          <a:ln cap="flat" cmpd="sng" w="19050">
            <a:solidFill>
              <a:srgbClr val="404040"/>
            </a:solidFill>
            <a:prstDash val="solid"/>
            <a:miter lim="800000"/>
            <a:headEnd len="med" w="med" type="none"/>
            <a:tailEnd len="med" w="med" type="triangle"/>
          </a:ln>
        </p:spPr>
      </p:cxnSp>
      <p:sp>
        <p:nvSpPr>
          <p:cNvPr id="218" name="Google Shape;218;g73a3f77dbd_0_3119"/>
          <p:cNvSpPr txBox="1"/>
          <p:nvPr/>
        </p:nvSpPr>
        <p:spPr>
          <a:xfrm>
            <a:off x="431536" y="1428550"/>
            <a:ext cx="8156400" cy="393600"/>
          </a:xfrm>
          <a:prstGeom prst="rect">
            <a:avLst/>
          </a:prstGeom>
          <a:noFill/>
          <a:ln>
            <a:noFill/>
          </a:ln>
        </p:spPr>
        <p:txBody>
          <a:bodyPr anchorCtr="0" anchor="t" bIns="91425" lIns="91425" spcFirstLastPara="1" rIns="91425" wrap="square" tIns="91425">
            <a:noAutofit/>
          </a:bodyPr>
          <a:lstStyle/>
          <a:p>
            <a:pPr indent="0" lvl="0" marL="0" rtl="0" algn="l">
              <a:lnSpc>
                <a:spcPct val="128600"/>
              </a:lnSpc>
              <a:spcBef>
                <a:spcPts val="0"/>
              </a:spcBef>
              <a:spcAft>
                <a:spcPts val="0"/>
              </a:spcAft>
              <a:buNone/>
            </a:pPr>
            <a:r>
              <a:rPr lang="es-ES" sz="2200">
                <a:solidFill>
                  <a:srgbClr val="003366"/>
                </a:solidFill>
                <a:latin typeface="Economica"/>
                <a:ea typeface="Economica"/>
                <a:cs typeface="Economica"/>
                <a:sym typeface="Economica"/>
              </a:rPr>
              <a:t>Multiprocesador de memoria compartida: multicore de 8 núcleos</a:t>
            </a:r>
            <a:endParaRPr sz="2200">
              <a:solidFill>
                <a:srgbClr val="003366"/>
              </a:solidFill>
              <a:latin typeface="Economica"/>
              <a:ea typeface="Economica"/>
              <a:cs typeface="Economica"/>
              <a:sym typeface="Economica"/>
            </a:endParaRPr>
          </a:p>
          <a:p>
            <a:pPr indent="0" lvl="0" marL="0" rtl="0" algn="l">
              <a:spcBef>
                <a:spcPts val="0"/>
              </a:spcBef>
              <a:spcAft>
                <a:spcPts val="0"/>
              </a:spcAft>
              <a:buNone/>
            </a:pPr>
            <a:r>
              <a:t/>
            </a:r>
            <a:endParaRPr sz="2000">
              <a:latin typeface="Economica"/>
              <a:ea typeface="Economica"/>
              <a:cs typeface="Economica"/>
              <a:sym typeface="Economica"/>
            </a:endParaRPr>
          </a:p>
        </p:txBody>
      </p:sp>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par>
                                <p:cTn fill="hold" nodeType="with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par>
                                <p:cTn fill="hold" nodeType="with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par>
                                <p:cTn fill="hold" nodeType="with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2010-04-05T18:23:31Z</dcterms:created>
  <dc:creator>Admin</dc:creator>
</cp:coreProperties>
</file>